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424" r:id="rId2"/>
    <p:sldId id="430" r:id="rId3"/>
    <p:sldId id="431" r:id="rId4"/>
    <p:sldId id="432" r:id="rId5"/>
    <p:sldId id="433" r:id="rId6"/>
    <p:sldId id="434" r:id="rId7"/>
    <p:sldId id="435" r:id="rId8"/>
    <p:sldId id="436" r:id="rId9"/>
    <p:sldId id="437" r:id="rId10"/>
    <p:sldId id="438" r:id="rId11"/>
    <p:sldId id="440" r:id="rId12"/>
    <p:sldId id="439" r:id="rId13"/>
    <p:sldId id="442" r:id="rId14"/>
    <p:sldId id="456" r:id="rId15"/>
    <p:sldId id="445" r:id="rId16"/>
    <p:sldId id="441" r:id="rId17"/>
    <p:sldId id="443" r:id="rId18"/>
    <p:sldId id="426" r:id="rId19"/>
    <p:sldId id="444" r:id="rId20"/>
    <p:sldId id="464" r:id="rId21"/>
    <p:sldId id="449" r:id="rId22"/>
    <p:sldId id="459" r:id="rId23"/>
    <p:sldId id="412" r:id="rId24"/>
    <p:sldId id="446" r:id="rId25"/>
    <p:sldId id="453" r:id="rId26"/>
    <p:sldId id="457" r:id="rId27"/>
    <p:sldId id="454" r:id="rId28"/>
    <p:sldId id="461" r:id="rId29"/>
    <p:sldId id="462" r:id="rId30"/>
    <p:sldId id="455" r:id="rId31"/>
    <p:sldId id="451" r:id="rId32"/>
    <p:sldId id="448" r:id="rId33"/>
    <p:sldId id="450" r:id="rId34"/>
    <p:sldId id="463" r:id="rId35"/>
    <p:sldId id="452" r:id="rId36"/>
    <p:sldId id="42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6" autoAdjust="0"/>
    <p:restoredTop sz="87853" autoAdjust="0"/>
  </p:normalViewPr>
  <p:slideViewPr>
    <p:cSldViewPr snapToGrid="0">
      <p:cViewPr>
        <p:scale>
          <a:sx n="70" d="100"/>
          <a:sy n="70" d="100"/>
        </p:scale>
        <p:origin x="-1061" y="-2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843211-BAFB-4842-A6A4-77CBB0416F4F}" type="doc">
      <dgm:prSet loTypeId="urn:microsoft.com/office/officeart/2005/8/layout/chevron2" loCatId="process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91043FE-4FCF-455F-A370-B5143D88BC83}">
      <dgm:prSet phldrT="[文本]"/>
      <dgm:spPr/>
      <dgm:t>
        <a:bodyPr/>
        <a:lstStyle/>
        <a:p>
          <a:r>
            <a:rPr lang="en-US" dirty="0" smtClean="0">
              <a:latin typeface="Garamond" pitchFamily="18" charset="0"/>
            </a:rPr>
            <a:t>I</a:t>
          </a:r>
          <a:endParaRPr lang="en-US" dirty="0">
            <a:latin typeface="Garamond" pitchFamily="18" charset="0"/>
          </a:endParaRPr>
        </a:p>
      </dgm:t>
    </dgm:pt>
    <dgm:pt modelId="{2D414E68-FFBC-4FFD-84AD-144A548175E4}" type="parTrans" cxnId="{04787541-9039-4549-A68E-84ED40FED168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772A04AB-3959-4810-869C-30FE2219449F}" type="sibTrans" cxnId="{04787541-9039-4549-A68E-84ED40FED168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82BBE86C-FF94-45FD-9F64-0FCD23655ADF}">
      <dgm:prSet phldrT="[文本]" custT="1"/>
      <dgm:spPr/>
      <dgm:t>
        <a:bodyPr/>
        <a:lstStyle/>
        <a:p>
          <a:r>
            <a:rPr lang="en-US" sz="3200" dirty="0" smtClean="0">
              <a:latin typeface="Garamond" pitchFamily="18" charset="0"/>
            </a:rPr>
            <a:t>2016-03</a:t>
          </a:r>
          <a:endParaRPr lang="en-US" sz="3200" dirty="0">
            <a:latin typeface="Garamond" pitchFamily="18" charset="0"/>
          </a:endParaRPr>
        </a:p>
      </dgm:t>
    </dgm:pt>
    <dgm:pt modelId="{FB6289CB-C8FE-4AD7-B176-F9BAFBEBF4A9}" type="parTrans" cxnId="{AE9EA146-04EA-42DF-A798-C401A838D9AE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4D37F9D7-C784-4A74-8597-94D8699ABEE5}" type="sibTrans" cxnId="{AE9EA146-04EA-42DF-A798-C401A838D9AE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1E7A34E1-533B-4B06-B843-43693F7B975E}">
      <dgm:prSet phldrT="[文本]" custT="1"/>
      <dgm:spPr/>
      <dgm:t>
        <a:bodyPr/>
        <a:lstStyle/>
        <a:p>
          <a:r>
            <a:rPr lang="en-US" sz="3200" dirty="0" err="1" smtClean="0">
              <a:latin typeface="Garamond" pitchFamily="18" charset="0"/>
            </a:rPr>
            <a:t>AlphaGo</a:t>
          </a:r>
          <a:r>
            <a:rPr lang="en-US" sz="3200" dirty="0" smtClean="0">
              <a:latin typeface="Garamond" pitchFamily="18" charset="0"/>
            </a:rPr>
            <a:t>(1.0) </a:t>
          </a:r>
          <a:r>
            <a:rPr lang="en-US" sz="3200" b="1" dirty="0" smtClean="0">
              <a:solidFill>
                <a:srgbClr val="FF0000"/>
              </a:solidFill>
              <a:latin typeface="Garamond" pitchFamily="18" charset="0"/>
            </a:rPr>
            <a:t>4 : 1 </a:t>
          </a:r>
          <a:r>
            <a:rPr lang="en-US" sz="3200" dirty="0" smtClean="0">
              <a:latin typeface="Garamond" pitchFamily="18" charset="0"/>
            </a:rPr>
            <a:t>Lee </a:t>
          </a:r>
          <a:r>
            <a:rPr lang="en-US" sz="3200" dirty="0" err="1" smtClean="0">
              <a:latin typeface="Garamond" pitchFamily="18" charset="0"/>
            </a:rPr>
            <a:t>Sedol</a:t>
          </a:r>
          <a:endParaRPr lang="en-US" sz="3200" dirty="0">
            <a:latin typeface="Garamond" pitchFamily="18" charset="0"/>
          </a:endParaRPr>
        </a:p>
      </dgm:t>
    </dgm:pt>
    <dgm:pt modelId="{029CBC58-AF51-407F-9278-591E3D2AC264}" type="parTrans" cxnId="{7CE4AB1C-8355-44E2-ACBE-10805B06BBA2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DF6D10C3-638B-4E46-A73D-74CE0B634724}" type="sibTrans" cxnId="{7CE4AB1C-8355-44E2-ACBE-10805B06BBA2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1AA4A1FD-E684-4C86-8440-C7F94D37BD75}">
      <dgm:prSet phldrT="[文本]"/>
      <dgm:spPr/>
      <dgm:t>
        <a:bodyPr/>
        <a:lstStyle/>
        <a:p>
          <a:r>
            <a:rPr lang="en-US" dirty="0" smtClean="0">
              <a:latin typeface="Garamond" pitchFamily="18" charset="0"/>
            </a:rPr>
            <a:t>II</a:t>
          </a:r>
          <a:endParaRPr lang="en-US" dirty="0">
            <a:latin typeface="Garamond" pitchFamily="18" charset="0"/>
          </a:endParaRPr>
        </a:p>
      </dgm:t>
    </dgm:pt>
    <dgm:pt modelId="{A43262E9-B43E-497D-89E4-6A9A2AA277CA}" type="parTrans" cxnId="{D8FB6116-6AAE-4354-AE78-5ECD856C5E37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C73D1294-ED9D-476C-B2EE-C39BFA88B111}" type="sibTrans" cxnId="{D8FB6116-6AAE-4354-AE78-5ECD856C5E37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22C6D908-C4A0-4EFC-97BB-93AC5D64A5A0}">
      <dgm:prSet phldrT="[文本]" custT="1"/>
      <dgm:spPr/>
      <dgm:t>
        <a:bodyPr/>
        <a:lstStyle/>
        <a:p>
          <a:r>
            <a:rPr lang="en-US" sz="3200" dirty="0" smtClean="0">
              <a:latin typeface="Garamond" pitchFamily="18" charset="0"/>
            </a:rPr>
            <a:t>2017-05</a:t>
          </a:r>
          <a:endParaRPr lang="en-US" sz="3200" dirty="0">
            <a:latin typeface="Garamond" pitchFamily="18" charset="0"/>
          </a:endParaRPr>
        </a:p>
      </dgm:t>
    </dgm:pt>
    <dgm:pt modelId="{B01D48CE-B34E-40C5-8D0E-456CB5913AB4}" type="parTrans" cxnId="{815329DA-19E7-42F0-8D1C-9737ABD840FC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508BE536-344C-4425-B8F4-9C7DAA3862D9}" type="sibTrans" cxnId="{815329DA-19E7-42F0-8D1C-9737ABD840FC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133FC468-FF8B-4787-AD50-8BF09F19C894}">
      <dgm:prSet phldrT="[文本]" custT="1"/>
      <dgm:spPr/>
      <dgm:t>
        <a:bodyPr/>
        <a:lstStyle/>
        <a:p>
          <a:r>
            <a:rPr lang="en-US" sz="3200" dirty="0" err="1" smtClean="0">
              <a:latin typeface="Garamond" pitchFamily="18" charset="0"/>
            </a:rPr>
            <a:t>AlphaGo</a:t>
          </a:r>
          <a:r>
            <a:rPr lang="en-US" sz="3200" dirty="0" smtClean="0">
              <a:latin typeface="Garamond" pitchFamily="18" charset="0"/>
            </a:rPr>
            <a:t>(2.0) </a:t>
          </a:r>
          <a:r>
            <a:rPr lang="en-US" sz="3200" b="1" dirty="0" smtClean="0">
              <a:solidFill>
                <a:srgbClr val="FF0000"/>
              </a:solidFill>
              <a:latin typeface="Garamond" pitchFamily="18" charset="0"/>
            </a:rPr>
            <a:t>3 : 0 </a:t>
          </a:r>
          <a:r>
            <a:rPr lang="en-US" sz="3200" dirty="0" err="1" smtClean="0">
              <a:latin typeface="Garamond" pitchFamily="18" charset="0"/>
            </a:rPr>
            <a:t>Ke</a:t>
          </a:r>
          <a:r>
            <a:rPr lang="en-US" sz="3200" dirty="0" smtClean="0">
              <a:latin typeface="Garamond" pitchFamily="18" charset="0"/>
            </a:rPr>
            <a:t> </a:t>
          </a:r>
          <a:r>
            <a:rPr lang="en-US" sz="3200" dirty="0" err="1" smtClean="0">
              <a:latin typeface="Garamond" pitchFamily="18" charset="0"/>
            </a:rPr>
            <a:t>Jie</a:t>
          </a:r>
          <a:endParaRPr lang="en-US" sz="3200" dirty="0">
            <a:latin typeface="Garamond" pitchFamily="18" charset="0"/>
          </a:endParaRPr>
        </a:p>
      </dgm:t>
    </dgm:pt>
    <dgm:pt modelId="{E310CB32-8C39-4D81-AFA1-56CB4E12802D}" type="parTrans" cxnId="{87E4D0D3-250E-4D04-9A47-73ACD4AF7B59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6B762D41-34C7-4EF2-9A63-5BFC2E049534}" type="sibTrans" cxnId="{87E4D0D3-250E-4D04-9A47-73ACD4AF7B59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DB2E9733-A51B-4D6A-83FC-E970F8D8E862}">
      <dgm:prSet phldrT="[文本]"/>
      <dgm:spPr/>
      <dgm:t>
        <a:bodyPr/>
        <a:lstStyle/>
        <a:p>
          <a:r>
            <a:rPr lang="en-US" dirty="0" smtClean="0">
              <a:latin typeface="Garamond" pitchFamily="18" charset="0"/>
            </a:rPr>
            <a:t>III</a:t>
          </a:r>
          <a:endParaRPr lang="en-US" dirty="0">
            <a:latin typeface="Garamond" pitchFamily="18" charset="0"/>
          </a:endParaRPr>
        </a:p>
      </dgm:t>
    </dgm:pt>
    <dgm:pt modelId="{9A991111-273C-4A0E-B6CE-E8F2BBDE7726}" type="parTrans" cxnId="{DA40DE42-0D9C-4F90-969B-77883E99FF22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3923771B-0F52-4785-96E2-9D8AB9CE44BF}" type="sibTrans" cxnId="{DA40DE42-0D9C-4F90-969B-77883E99FF22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7FDFD36F-F1FD-405A-BDC2-39110036411E}">
      <dgm:prSet phldrT="[文本]" custT="1"/>
      <dgm:spPr/>
      <dgm:t>
        <a:bodyPr/>
        <a:lstStyle/>
        <a:p>
          <a:r>
            <a:rPr lang="en-US" sz="3200" dirty="0" smtClean="0">
              <a:latin typeface="Garamond" pitchFamily="18" charset="0"/>
            </a:rPr>
            <a:t>2017-10</a:t>
          </a:r>
          <a:endParaRPr lang="en-US" sz="3200" dirty="0">
            <a:latin typeface="Garamond" pitchFamily="18" charset="0"/>
          </a:endParaRPr>
        </a:p>
      </dgm:t>
    </dgm:pt>
    <dgm:pt modelId="{6ABCFD47-C8CC-4BD8-8A1D-E907ED99610B}" type="parTrans" cxnId="{DDBAD3F8-6905-4137-9521-3118FE85B298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E08AB4F4-AC4C-4314-A7EF-D4C51ACDC355}" type="sibTrans" cxnId="{DDBAD3F8-6905-4137-9521-3118FE85B298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328EE153-4AD0-4320-82F6-3196FBDD2340}">
      <dgm:prSet phldrT="[文本]" custT="1"/>
      <dgm:spPr/>
      <dgm:t>
        <a:bodyPr/>
        <a:lstStyle/>
        <a:p>
          <a:r>
            <a:rPr lang="en-US" sz="3200" b="0" i="0" dirty="0" err="1" smtClean="0">
              <a:latin typeface="Garamond" pitchFamily="18" charset="0"/>
            </a:rPr>
            <a:t>AlphaGo</a:t>
          </a:r>
          <a:r>
            <a:rPr lang="en-US" sz="3200" b="0" i="0" dirty="0" smtClean="0">
              <a:latin typeface="Garamond" pitchFamily="18" charset="0"/>
            </a:rPr>
            <a:t>(2.0) </a:t>
          </a:r>
          <a:r>
            <a:rPr lang="en-US" sz="3200" b="1" i="0" dirty="0" smtClean="0">
              <a:solidFill>
                <a:srgbClr val="FF0000"/>
              </a:solidFill>
              <a:latin typeface="Garamond" pitchFamily="18" charset="0"/>
            </a:rPr>
            <a:t>0 : 100 </a:t>
          </a:r>
          <a:r>
            <a:rPr lang="en-US" sz="3200" b="0" i="0" dirty="0" err="1" smtClean="0">
              <a:latin typeface="Garamond" pitchFamily="18" charset="0"/>
            </a:rPr>
            <a:t>AlphaGo</a:t>
          </a:r>
          <a:r>
            <a:rPr lang="en-US" sz="3200" b="0" i="0" dirty="0" smtClean="0">
              <a:latin typeface="Garamond" pitchFamily="18" charset="0"/>
            </a:rPr>
            <a:t> Zero</a:t>
          </a:r>
          <a:endParaRPr lang="en-US" sz="3200" dirty="0">
            <a:latin typeface="Garamond" pitchFamily="18" charset="0"/>
          </a:endParaRPr>
        </a:p>
      </dgm:t>
    </dgm:pt>
    <dgm:pt modelId="{D3487F8C-5CA1-4B55-8CCC-973E67B5BFD7}" type="parTrans" cxnId="{C293DEB3-7ED5-465F-9DBF-E09CBF0337C4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82B16B5A-A1FF-4523-A344-FEDECB0E2136}" type="sibTrans" cxnId="{C293DEB3-7ED5-465F-9DBF-E09CBF0337C4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E61D4DFF-6780-4C0E-B9FD-14BF6A11C2F2}" type="pres">
      <dgm:prSet presAssocID="{47843211-BAFB-4842-A6A4-77CBB0416F4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09E991-8D16-412C-A324-3C4500E5D597}" type="pres">
      <dgm:prSet presAssocID="{991043FE-4FCF-455F-A370-B5143D88BC83}" presName="composite" presStyleCnt="0"/>
      <dgm:spPr/>
      <dgm:t>
        <a:bodyPr/>
        <a:lstStyle/>
        <a:p>
          <a:endParaRPr lang="en-US"/>
        </a:p>
      </dgm:t>
    </dgm:pt>
    <dgm:pt modelId="{0D9012F4-82AE-4A94-806E-35319CC3B0C2}" type="pres">
      <dgm:prSet presAssocID="{991043FE-4FCF-455F-A370-B5143D88BC83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37BED5-A068-4D34-A515-17E14DBB1641}" type="pres">
      <dgm:prSet presAssocID="{991043FE-4FCF-455F-A370-B5143D88BC83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0D4D15-FB43-4258-AA45-7F974DDFAEB0}" type="pres">
      <dgm:prSet presAssocID="{772A04AB-3959-4810-869C-30FE2219449F}" presName="sp" presStyleCnt="0"/>
      <dgm:spPr/>
      <dgm:t>
        <a:bodyPr/>
        <a:lstStyle/>
        <a:p>
          <a:endParaRPr lang="en-US"/>
        </a:p>
      </dgm:t>
    </dgm:pt>
    <dgm:pt modelId="{64D8C5E0-F1F8-4038-B268-A2AA6E50CC08}" type="pres">
      <dgm:prSet presAssocID="{1AA4A1FD-E684-4C86-8440-C7F94D37BD75}" presName="composite" presStyleCnt="0"/>
      <dgm:spPr/>
      <dgm:t>
        <a:bodyPr/>
        <a:lstStyle/>
        <a:p>
          <a:endParaRPr lang="en-US"/>
        </a:p>
      </dgm:t>
    </dgm:pt>
    <dgm:pt modelId="{FED756F3-CCDE-4D94-AD8E-4D79AD489D1E}" type="pres">
      <dgm:prSet presAssocID="{1AA4A1FD-E684-4C86-8440-C7F94D37BD75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50AF91-0BCB-4305-9FAB-C2828A166F9E}" type="pres">
      <dgm:prSet presAssocID="{1AA4A1FD-E684-4C86-8440-C7F94D37BD75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6B7417-5343-4D60-B3B0-1EF2A977E43B}" type="pres">
      <dgm:prSet presAssocID="{C73D1294-ED9D-476C-B2EE-C39BFA88B111}" presName="sp" presStyleCnt="0"/>
      <dgm:spPr/>
      <dgm:t>
        <a:bodyPr/>
        <a:lstStyle/>
        <a:p>
          <a:endParaRPr lang="en-US"/>
        </a:p>
      </dgm:t>
    </dgm:pt>
    <dgm:pt modelId="{FE8728D9-11B1-4E99-8F02-13FCD7CD681D}" type="pres">
      <dgm:prSet presAssocID="{DB2E9733-A51B-4D6A-83FC-E970F8D8E862}" presName="composite" presStyleCnt="0"/>
      <dgm:spPr/>
      <dgm:t>
        <a:bodyPr/>
        <a:lstStyle/>
        <a:p>
          <a:endParaRPr lang="en-US"/>
        </a:p>
      </dgm:t>
    </dgm:pt>
    <dgm:pt modelId="{D0165961-5094-4891-AFF3-5149B0CB8761}" type="pres">
      <dgm:prSet presAssocID="{DB2E9733-A51B-4D6A-83FC-E970F8D8E862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5ADEEF-68AE-4FC3-BC08-E17D4B2D2317}" type="pres">
      <dgm:prSet presAssocID="{DB2E9733-A51B-4D6A-83FC-E970F8D8E862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A5CF2D-0D3C-4E0D-9ADC-1BFD3E70EAE9}" type="presOf" srcId="{1E7A34E1-533B-4B06-B843-43693F7B975E}" destId="{EC37BED5-A068-4D34-A515-17E14DBB1641}" srcOrd="0" destOrd="1" presId="urn:microsoft.com/office/officeart/2005/8/layout/chevron2"/>
    <dgm:cxn modelId="{AE9EA146-04EA-42DF-A798-C401A838D9AE}" srcId="{991043FE-4FCF-455F-A370-B5143D88BC83}" destId="{82BBE86C-FF94-45FD-9F64-0FCD23655ADF}" srcOrd="0" destOrd="0" parTransId="{FB6289CB-C8FE-4AD7-B176-F9BAFBEBF4A9}" sibTransId="{4D37F9D7-C784-4A74-8597-94D8699ABEE5}"/>
    <dgm:cxn modelId="{3067EC6D-A9C4-4ED6-B205-86B43BCA2317}" type="presOf" srcId="{133FC468-FF8B-4787-AD50-8BF09F19C894}" destId="{D150AF91-0BCB-4305-9FAB-C2828A166F9E}" srcOrd="0" destOrd="1" presId="urn:microsoft.com/office/officeart/2005/8/layout/chevron2"/>
    <dgm:cxn modelId="{468F5F8A-5BC7-4F9B-B89D-57DB73A9D23F}" type="presOf" srcId="{47843211-BAFB-4842-A6A4-77CBB0416F4F}" destId="{E61D4DFF-6780-4C0E-B9FD-14BF6A11C2F2}" srcOrd="0" destOrd="0" presId="urn:microsoft.com/office/officeart/2005/8/layout/chevron2"/>
    <dgm:cxn modelId="{87E4D0D3-250E-4D04-9A47-73ACD4AF7B59}" srcId="{1AA4A1FD-E684-4C86-8440-C7F94D37BD75}" destId="{133FC468-FF8B-4787-AD50-8BF09F19C894}" srcOrd="1" destOrd="0" parTransId="{E310CB32-8C39-4D81-AFA1-56CB4E12802D}" sibTransId="{6B762D41-34C7-4EF2-9A63-5BFC2E049534}"/>
    <dgm:cxn modelId="{DFBBFF38-620A-4028-8A20-E72C59FB863B}" type="presOf" srcId="{328EE153-4AD0-4320-82F6-3196FBDD2340}" destId="{BD5ADEEF-68AE-4FC3-BC08-E17D4B2D2317}" srcOrd="0" destOrd="1" presId="urn:microsoft.com/office/officeart/2005/8/layout/chevron2"/>
    <dgm:cxn modelId="{16A64E4C-4221-4FB5-A2E9-513D8C50C327}" type="presOf" srcId="{1AA4A1FD-E684-4C86-8440-C7F94D37BD75}" destId="{FED756F3-CCDE-4D94-AD8E-4D79AD489D1E}" srcOrd="0" destOrd="0" presId="urn:microsoft.com/office/officeart/2005/8/layout/chevron2"/>
    <dgm:cxn modelId="{DDBAD3F8-6905-4137-9521-3118FE85B298}" srcId="{DB2E9733-A51B-4D6A-83FC-E970F8D8E862}" destId="{7FDFD36F-F1FD-405A-BDC2-39110036411E}" srcOrd="0" destOrd="0" parTransId="{6ABCFD47-C8CC-4BD8-8A1D-E907ED99610B}" sibTransId="{E08AB4F4-AC4C-4314-A7EF-D4C51ACDC355}"/>
    <dgm:cxn modelId="{7CE4AB1C-8355-44E2-ACBE-10805B06BBA2}" srcId="{991043FE-4FCF-455F-A370-B5143D88BC83}" destId="{1E7A34E1-533B-4B06-B843-43693F7B975E}" srcOrd="1" destOrd="0" parTransId="{029CBC58-AF51-407F-9278-591E3D2AC264}" sibTransId="{DF6D10C3-638B-4E46-A73D-74CE0B634724}"/>
    <dgm:cxn modelId="{D8FB6116-6AAE-4354-AE78-5ECD856C5E37}" srcId="{47843211-BAFB-4842-A6A4-77CBB0416F4F}" destId="{1AA4A1FD-E684-4C86-8440-C7F94D37BD75}" srcOrd="1" destOrd="0" parTransId="{A43262E9-B43E-497D-89E4-6A9A2AA277CA}" sibTransId="{C73D1294-ED9D-476C-B2EE-C39BFA88B111}"/>
    <dgm:cxn modelId="{9D54765D-22FC-4E70-B0F8-FF3D225DC240}" type="presOf" srcId="{82BBE86C-FF94-45FD-9F64-0FCD23655ADF}" destId="{EC37BED5-A068-4D34-A515-17E14DBB1641}" srcOrd="0" destOrd="0" presId="urn:microsoft.com/office/officeart/2005/8/layout/chevron2"/>
    <dgm:cxn modelId="{3D8BECB0-A6E3-4BF0-B7EE-72A496C60D41}" type="presOf" srcId="{DB2E9733-A51B-4D6A-83FC-E970F8D8E862}" destId="{D0165961-5094-4891-AFF3-5149B0CB8761}" srcOrd="0" destOrd="0" presId="urn:microsoft.com/office/officeart/2005/8/layout/chevron2"/>
    <dgm:cxn modelId="{815329DA-19E7-42F0-8D1C-9737ABD840FC}" srcId="{1AA4A1FD-E684-4C86-8440-C7F94D37BD75}" destId="{22C6D908-C4A0-4EFC-97BB-93AC5D64A5A0}" srcOrd="0" destOrd="0" parTransId="{B01D48CE-B34E-40C5-8D0E-456CB5913AB4}" sibTransId="{508BE536-344C-4425-B8F4-9C7DAA3862D9}"/>
    <dgm:cxn modelId="{04787541-9039-4549-A68E-84ED40FED168}" srcId="{47843211-BAFB-4842-A6A4-77CBB0416F4F}" destId="{991043FE-4FCF-455F-A370-B5143D88BC83}" srcOrd="0" destOrd="0" parTransId="{2D414E68-FFBC-4FFD-84AD-144A548175E4}" sibTransId="{772A04AB-3959-4810-869C-30FE2219449F}"/>
    <dgm:cxn modelId="{431333D3-C470-4747-B715-736D72280758}" type="presOf" srcId="{22C6D908-C4A0-4EFC-97BB-93AC5D64A5A0}" destId="{D150AF91-0BCB-4305-9FAB-C2828A166F9E}" srcOrd="0" destOrd="0" presId="urn:microsoft.com/office/officeart/2005/8/layout/chevron2"/>
    <dgm:cxn modelId="{DA40DE42-0D9C-4F90-969B-77883E99FF22}" srcId="{47843211-BAFB-4842-A6A4-77CBB0416F4F}" destId="{DB2E9733-A51B-4D6A-83FC-E970F8D8E862}" srcOrd="2" destOrd="0" parTransId="{9A991111-273C-4A0E-B6CE-E8F2BBDE7726}" sibTransId="{3923771B-0F52-4785-96E2-9D8AB9CE44BF}"/>
    <dgm:cxn modelId="{C293DEB3-7ED5-465F-9DBF-E09CBF0337C4}" srcId="{DB2E9733-A51B-4D6A-83FC-E970F8D8E862}" destId="{328EE153-4AD0-4320-82F6-3196FBDD2340}" srcOrd="1" destOrd="0" parTransId="{D3487F8C-5CA1-4B55-8CCC-973E67B5BFD7}" sibTransId="{82B16B5A-A1FF-4523-A344-FEDECB0E2136}"/>
    <dgm:cxn modelId="{0E05C9D3-7C0E-42B9-A939-8D389A207F58}" type="presOf" srcId="{7FDFD36F-F1FD-405A-BDC2-39110036411E}" destId="{BD5ADEEF-68AE-4FC3-BC08-E17D4B2D2317}" srcOrd="0" destOrd="0" presId="urn:microsoft.com/office/officeart/2005/8/layout/chevron2"/>
    <dgm:cxn modelId="{53784816-0776-47E7-B989-02C972341E43}" type="presOf" srcId="{991043FE-4FCF-455F-A370-B5143D88BC83}" destId="{0D9012F4-82AE-4A94-806E-35319CC3B0C2}" srcOrd="0" destOrd="0" presId="urn:microsoft.com/office/officeart/2005/8/layout/chevron2"/>
    <dgm:cxn modelId="{013190DA-523C-40BD-B0B2-8A4D11001710}" type="presParOf" srcId="{E61D4DFF-6780-4C0E-B9FD-14BF6A11C2F2}" destId="{A509E991-8D16-412C-A324-3C4500E5D597}" srcOrd="0" destOrd="0" presId="urn:microsoft.com/office/officeart/2005/8/layout/chevron2"/>
    <dgm:cxn modelId="{1DA26A09-E31E-4B58-A37A-E7D397DDDA66}" type="presParOf" srcId="{A509E991-8D16-412C-A324-3C4500E5D597}" destId="{0D9012F4-82AE-4A94-806E-35319CC3B0C2}" srcOrd="0" destOrd="0" presId="urn:microsoft.com/office/officeart/2005/8/layout/chevron2"/>
    <dgm:cxn modelId="{3355B160-E179-47C6-82E5-1229974588CE}" type="presParOf" srcId="{A509E991-8D16-412C-A324-3C4500E5D597}" destId="{EC37BED5-A068-4D34-A515-17E14DBB1641}" srcOrd="1" destOrd="0" presId="urn:microsoft.com/office/officeart/2005/8/layout/chevron2"/>
    <dgm:cxn modelId="{1E4082E1-8D09-412D-AF73-5A8C364989B2}" type="presParOf" srcId="{E61D4DFF-6780-4C0E-B9FD-14BF6A11C2F2}" destId="{610D4D15-FB43-4258-AA45-7F974DDFAEB0}" srcOrd="1" destOrd="0" presId="urn:microsoft.com/office/officeart/2005/8/layout/chevron2"/>
    <dgm:cxn modelId="{32296FE7-D0D8-4FC6-938C-FC515B6E1AA0}" type="presParOf" srcId="{E61D4DFF-6780-4C0E-B9FD-14BF6A11C2F2}" destId="{64D8C5E0-F1F8-4038-B268-A2AA6E50CC08}" srcOrd="2" destOrd="0" presId="urn:microsoft.com/office/officeart/2005/8/layout/chevron2"/>
    <dgm:cxn modelId="{72B25EBD-60FD-49C6-A43B-076597F994C9}" type="presParOf" srcId="{64D8C5E0-F1F8-4038-B268-A2AA6E50CC08}" destId="{FED756F3-CCDE-4D94-AD8E-4D79AD489D1E}" srcOrd="0" destOrd="0" presId="urn:microsoft.com/office/officeart/2005/8/layout/chevron2"/>
    <dgm:cxn modelId="{7FC0394F-572B-4652-A979-56EF646DF8AB}" type="presParOf" srcId="{64D8C5E0-F1F8-4038-B268-A2AA6E50CC08}" destId="{D150AF91-0BCB-4305-9FAB-C2828A166F9E}" srcOrd="1" destOrd="0" presId="urn:microsoft.com/office/officeart/2005/8/layout/chevron2"/>
    <dgm:cxn modelId="{C83A1953-CD82-462E-B36B-0E0144556AB8}" type="presParOf" srcId="{E61D4DFF-6780-4C0E-B9FD-14BF6A11C2F2}" destId="{3C6B7417-5343-4D60-B3B0-1EF2A977E43B}" srcOrd="3" destOrd="0" presId="urn:microsoft.com/office/officeart/2005/8/layout/chevron2"/>
    <dgm:cxn modelId="{4CB99B7A-B3D3-4DB3-8C22-AE5B035C43F7}" type="presParOf" srcId="{E61D4DFF-6780-4C0E-B9FD-14BF6A11C2F2}" destId="{FE8728D9-11B1-4E99-8F02-13FCD7CD681D}" srcOrd="4" destOrd="0" presId="urn:microsoft.com/office/officeart/2005/8/layout/chevron2"/>
    <dgm:cxn modelId="{C009D242-1287-4C17-A04C-75F7FE89784F}" type="presParOf" srcId="{FE8728D9-11B1-4E99-8F02-13FCD7CD681D}" destId="{D0165961-5094-4891-AFF3-5149B0CB8761}" srcOrd="0" destOrd="0" presId="urn:microsoft.com/office/officeart/2005/8/layout/chevron2"/>
    <dgm:cxn modelId="{041B207C-CDEB-4562-B20D-1C0FFAF25602}" type="presParOf" srcId="{FE8728D9-11B1-4E99-8F02-13FCD7CD681D}" destId="{BD5ADEEF-68AE-4FC3-BC08-E17D4B2D231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012F4-82AE-4A94-806E-35319CC3B0C2}">
      <dsp:nvSpPr>
        <dsp:cNvPr id="0" name=""/>
        <dsp:cNvSpPr/>
      </dsp:nvSpPr>
      <dsp:spPr>
        <a:xfrm rot="5400000">
          <a:off x="-320137" y="322839"/>
          <a:ext cx="2134247" cy="1493973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Garamond" pitchFamily="18" charset="0"/>
            </a:rPr>
            <a:t>I</a:t>
          </a:r>
          <a:endParaRPr lang="en-US" sz="4400" kern="1200" dirty="0">
            <a:latin typeface="Garamond" pitchFamily="18" charset="0"/>
          </a:endParaRPr>
        </a:p>
      </dsp:txBody>
      <dsp:txXfrm rot="-5400000">
        <a:off x="1" y="749689"/>
        <a:ext cx="1493973" cy="640274"/>
      </dsp:txXfrm>
    </dsp:sp>
    <dsp:sp modelId="{EC37BED5-A068-4D34-A515-17E14DBB1641}">
      <dsp:nvSpPr>
        <dsp:cNvPr id="0" name=""/>
        <dsp:cNvSpPr/>
      </dsp:nvSpPr>
      <dsp:spPr>
        <a:xfrm rot="5400000">
          <a:off x="5682177" y="-4185502"/>
          <a:ext cx="1387260" cy="97636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Garamond" pitchFamily="18" charset="0"/>
            </a:rPr>
            <a:t>2016-03</a:t>
          </a:r>
          <a:endParaRPr lang="en-US" sz="3200" kern="1200" dirty="0">
            <a:latin typeface="Garamond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err="1" smtClean="0">
              <a:latin typeface="Garamond" pitchFamily="18" charset="0"/>
            </a:rPr>
            <a:t>AlphaGo</a:t>
          </a:r>
          <a:r>
            <a:rPr lang="en-US" sz="3200" kern="1200" dirty="0" smtClean="0">
              <a:latin typeface="Garamond" pitchFamily="18" charset="0"/>
            </a:rPr>
            <a:t>(1.0) </a:t>
          </a:r>
          <a:r>
            <a:rPr lang="en-US" sz="3200" b="1" kern="1200" dirty="0" smtClean="0">
              <a:solidFill>
                <a:srgbClr val="FF0000"/>
              </a:solidFill>
              <a:latin typeface="Garamond" pitchFamily="18" charset="0"/>
            </a:rPr>
            <a:t>4 : 1 </a:t>
          </a:r>
          <a:r>
            <a:rPr lang="en-US" sz="3200" kern="1200" dirty="0" smtClean="0">
              <a:latin typeface="Garamond" pitchFamily="18" charset="0"/>
            </a:rPr>
            <a:t>Lee </a:t>
          </a:r>
          <a:r>
            <a:rPr lang="en-US" sz="3200" kern="1200" dirty="0" err="1" smtClean="0">
              <a:latin typeface="Garamond" pitchFamily="18" charset="0"/>
            </a:rPr>
            <a:t>Sedol</a:t>
          </a:r>
          <a:endParaRPr lang="en-US" sz="3200" kern="1200" dirty="0">
            <a:latin typeface="Garamond" pitchFamily="18" charset="0"/>
          </a:endParaRPr>
        </a:p>
      </dsp:txBody>
      <dsp:txXfrm rot="-5400000">
        <a:off x="1493973" y="70422"/>
        <a:ext cx="9695949" cy="1251820"/>
      </dsp:txXfrm>
    </dsp:sp>
    <dsp:sp modelId="{FED756F3-CCDE-4D94-AD8E-4D79AD489D1E}">
      <dsp:nvSpPr>
        <dsp:cNvPr id="0" name=""/>
        <dsp:cNvSpPr/>
      </dsp:nvSpPr>
      <dsp:spPr>
        <a:xfrm rot="5400000">
          <a:off x="-320137" y="2267453"/>
          <a:ext cx="2134247" cy="1493973"/>
        </a:xfrm>
        <a:prstGeom prst="chevron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Garamond" pitchFamily="18" charset="0"/>
            </a:rPr>
            <a:t>II</a:t>
          </a:r>
          <a:endParaRPr lang="en-US" sz="4400" kern="1200" dirty="0">
            <a:latin typeface="Garamond" pitchFamily="18" charset="0"/>
          </a:endParaRPr>
        </a:p>
      </dsp:txBody>
      <dsp:txXfrm rot="-5400000">
        <a:off x="1" y="2694303"/>
        <a:ext cx="1493973" cy="640274"/>
      </dsp:txXfrm>
    </dsp:sp>
    <dsp:sp modelId="{D150AF91-0BCB-4305-9FAB-C2828A166F9E}">
      <dsp:nvSpPr>
        <dsp:cNvPr id="0" name=""/>
        <dsp:cNvSpPr/>
      </dsp:nvSpPr>
      <dsp:spPr>
        <a:xfrm rot="5400000">
          <a:off x="5682177" y="-2240887"/>
          <a:ext cx="1387260" cy="97636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Garamond" pitchFamily="18" charset="0"/>
            </a:rPr>
            <a:t>2017-05</a:t>
          </a:r>
          <a:endParaRPr lang="en-US" sz="3200" kern="1200" dirty="0">
            <a:latin typeface="Garamond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err="1" smtClean="0">
              <a:latin typeface="Garamond" pitchFamily="18" charset="0"/>
            </a:rPr>
            <a:t>AlphaGo</a:t>
          </a:r>
          <a:r>
            <a:rPr lang="en-US" sz="3200" kern="1200" dirty="0" smtClean="0">
              <a:latin typeface="Garamond" pitchFamily="18" charset="0"/>
            </a:rPr>
            <a:t>(2.0) </a:t>
          </a:r>
          <a:r>
            <a:rPr lang="en-US" sz="3200" b="1" kern="1200" dirty="0" smtClean="0">
              <a:solidFill>
                <a:srgbClr val="FF0000"/>
              </a:solidFill>
              <a:latin typeface="Garamond" pitchFamily="18" charset="0"/>
            </a:rPr>
            <a:t>3 : 0 </a:t>
          </a:r>
          <a:r>
            <a:rPr lang="en-US" sz="3200" kern="1200" dirty="0" err="1" smtClean="0">
              <a:latin typeface="Garamond" pitchFamily="18" charset="0"/>
            </a:rPr>
            <a:t>Ke</a:t>
          </a:r>
          <a:r>
            <a:rPr lang="en-US" sz="3200" kern="1200" dirty="0" smtClean="0">
              <a:latin typeface="Garamond" pitchFamily="18" charset="0"/>
            </a:rPr>
            <a:t> </a:t>
          </a:r>
          <a:r>
            <a:rPr lang="en-US" sz="3200" kern="1200" dirty="0" err="1" smtClean="0">
              <a:latin typeface="Garamond" pitchFamily="18" charset="0"/>
            </a:rPr>
            <a:t>Jie</a:t>
          </a:r>
          <a:endParaRPr lang="en-US" sz="3200" kern="1200" dirty="0">
            <a:latin typeface="Garamond" pitchFamily="18" charset="0"/>
          </a:endParaRPr>
        </a:p>
      </dsp:txBody>
      <dsp:txXfrm rot="-5400000">
        <a:off x="1493973" y="2015037"/>
        <a:ext cx="9695949" cy="1251820"/>
      </dsp:txXfrm>
    </dsp:sp>
    <dsp:sp modelId="{D0165961-5094-4891-AFF3-5149B0CB8761}">
      <dsp:nvSpPr>
        <dsp:cNvPr id="0" name=""/>
        <dsp:cNvSpPr/>
      </dsp:nvSpPr>
      <dsp:spPr>
        <a:xfrm rot="5400000">
          <a:off x="-320137" y="4212068"/>
          <a:ext cx="2134247" cy="1493973"/>
        </a:xfrm>
        <a:prstGeom prst="chevron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>
              <a:latin typeface="Garamond" pitchFamily="18" charset="0"/>
            </a:rPr>
            <a:t>III</a:t>
          </a:r>
          <a:endParaRPr lang="en-US" sz="4400" kern="1200" dirty="0">
            <a:latin typeface="Garamond" pitchFamily="18" charset="0"/>
          </a:endParaRPr>
        </a:p>
      </dsp:txBody>
      <dsp:txXfrm rot="-5400000">
        <a:off x="1" y="4638918"/>
        <a:ext cx="1493973" cy="640274"/>
      </dsp:txXfrm>
    </dsp:sp>
    <dsp:sp modelId="{BD5ADEEF-68AE-4FC3-BC08-E17D4B2D2317}">
      <dsp:nvSpPr>
        <dsp:cNvPr id="0" name=""/>
        <dsp:cNvSpPr/>
      </dsp:nvSpPr>
      <dsp:spPr>
        <a:xfrm rot="5400000">
          <a:off x="5682177" y="-296273"/>
          <a:ext cx="1387260" cy="97636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latin typeface="Garamond" pitchFamily="18" charset="0"/>
            </a:rPr>
            <a:t>2017-10</a:t>
          </a:r>
          <a:endParaRPr lang="en-US" sz="3200" kern="1200" dirty="0">
            <a:latin typeface="Garamond" pitchFamily="18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b="0" i="0" kern="1200" dirty="0" err="1" smtClean="0">
              <a:latin typeface="Garamond" pitchFamily="18" charset="0"/>
            </a:rPr>
            <a:t>AlphaGo</a:t>
          </a:r>
          <a:r>
            <a:rPr lang="en-US" sz="3200" b="0" i="0" kern="1200" dirty="0" smtClean="0">
              <a:latin typeface="Garamond" pitchFamily="18" charset="0"/>
            </a:rPr>
            <a:t>(2.0) </a:t>
          </a:r>
          <a:r>
            <a:rPr lang="en-US" sz="3200" b="1" i="0" kern="1200" dirty="0" smtClean="0">
              <a:solidFill>
                <a:srgbClr val="FF0000"/>
              </a:solidFill>
              <a:latin typeface="Garamond" pitchFamily="18" charset="0"/>
            </a:rPr>
            <a:t>0 : 100 </a:t>
          </a:r>
          <a:r>
            <a:rPr lang="en-US" sz="3200" b="0" i="0" kern="1200" dirty="0" err="1" smtClean="0">
              <a:latin typeface="Garamond" pitchFamily="18" charset="0"/>
            </a:rPr>
            <a:t>AlphaGo</a:t>
          </a:r>
          <a:r>
            <a:rPr lang="en-US" sz="3200" b="0" i="0" kern="1200" dirty="0" smtClean="0">
              <a:latin typeface="Garamond" pitchFamily="18" charset="0"/>
            </a:rPr>
            <a:t> Zero</a:t>
          </a:r>
          <a:endParaRPr lang="en-US" sz="3200" kern="1200" dirty="0">
            <a:latin typeface="Garamond" pitchFamily="18" charset="0"/>
          </a:endParaRPr>
        </a:p>
      </dsp:txBody>
      <dsp:txXfrm rot="-5400000">
        <a:off x="1493973" y="3959651"/>
        <a:ext cx="9695949" cy="1251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10" Type="http://schemas.openxmlformats.org/officeDocument/2006/relationships/image" Target="../media/image66.wmf"/><Relationship Id="rId4" Type="http://schemas.openxmlformats.org/officeDocument/2006/relationships/image" Target="../media/image60.wmf"/><Relationship Id="rId9" Type="http://schemas.openxmlformats.org/officeDocument/2006/relationships/image" Target="../media/image6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98DAC-D95B-4953-A347-F15C3BDB98F5}" type="datetimeFigureOut">
              <a:rPr lang="zh-CN" altLang="en-US" smtClean="0"/>
              <a:t>2019/2/28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7BD68-2EFF-4E2C-BCF1-2389FE6B6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1602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DE735-513E-4EB5-9968-7D8DD5976B97}" type="datetimeFigureOut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68C6D-D5BA-44B5-BC3B-DA835786CE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766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8ADE0E-12BD-4DC4-8CFC-B74AF52C7F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8372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4087AE-3BBA-4EFC-94D6-86DDE8B1D1D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77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033900"/>
            <a:ext cx="10363200" cy="153824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86200"/>
            <a:ext cx="10363200" cy="1316052"/>
          </a:xfrm>
        </p:spPr>
        <p:txBody>
          <a:bodyPr anchor="t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1" baseline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07" y="5519650"/>
            <a:ext cx="4356784" cy="91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22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5"/>
            <a:ext cx="10363200" cy="136207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4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399" y="3962400"/>
            <a:ext cx="10363200" cy="9144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400" b="0" i="0" baseline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637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hasi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6096000" y="6536694"/>
            <a:ext cx="6096000" cy="321306"/>
          </a:xfrm>
          <a:prstGeom prst="rect">
            <a:avLst/>
          </a:prstGeom>
          <a:solidFill>
            <a:srgbClr val="981E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>
          <a:xfrm>
            <a:off x="914400" y="2286000"/>
            <a:ext cx="10363200" cy="3429000"/>
          </a:xfrm>
        </p:spPr>
        <p:txBody>
          <a:bodyPr/>
          <a:lstStyle>
            <a:lvl1pPr marL="0" indent="0">
              <a:lnSpc>
                <a:spcPct val="125000"/>
              </a:lnSpc>
              <a:spcBef>
                <a:spcPts val="1200"/>
              </a:spcBef>
              <a:spcAft>
                <a:spcPts val="200"/>
              </a:spcAft>
              <a:buFontTx/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0"/>
            <a:ext cx="10363200" cy="762000"/>
          </a:xfrm>
        </p:spPr>
        <p:txBody>
          <a:bodyPr>
            <a:normAutofit/>
          </a:bodyPr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914400" y="609600"/>
            <a:ext cx="1036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14400" y="609600"/>
            <a:ext cx="1036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9200" y="6536700"/>
            <a:ext cx="4572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400" y="6536700"/>
            <a:ext cx="1024805" cy="291457"/>
          </a:xfrm>
          <a:prstGeom prst="rect">
            <a:avLst/>
          </a:prstGeom>
        </p:spPr>
        <p:txBody>
          <a:bodyPr vert="horz" lIns="0" tIns="45720" rIns="228600" bIns="45720" rtlCol="0" anchor="ctr"/>
          <a:lstStyle>
            <a:lvl1pPr algn="r">
              <a:tabLst>
                <a:tab pos="741344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22">
              <a:tabLst/>
            </a:pPr>
            <a:fld id="{0499C290-51E0-41BB-9934-58A3D372F678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536700"/>
            <a:ext cx="6096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566545"/>
            <a:ext cx="609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100" dirty="0" smtClean="0">
                <a:solidFill>
                  <a:prstClr val="white">
                    <a:lumMod val="75000"/>
                  </a:prstClr>
                </a:solidFill>
                <a:latin typeface="Garamond" pitchFamily="18" charset="0"/>
              </a:rPr>
              <a:t>KNOWLEDGE FOR ACTION</a:t>
            </a:r>
            <a:endParaRPr lang="en-US" sz="1100" b="1" spc="100" dirty="0">
              <a:solidFill>
                <a:prstClr val="white">
                  <a:lumMod val="75000"/>
                </a:prstClr>
              </a:solidFill>
              <a:latin typeface="Garamond" pitchFamily="18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4400" y="609600"/>
            <a:ext cx="1036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0" y="6536700"/>
            <a:ext cx="6096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45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9200" y="6536700"/>
            <a:ext cx="4572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400" y="6603589"/>
            <a:ext cx="1024805" cy="291457"/>
          </a:xfrm>
          <a:prstGeom prst="rect">
            <a:avLst/>
          </a:prstGeom>
        </p:spPr>
        <p:txBody>
          <a:bodyPr vert="horz" lIns="0" tIns="45720" rIns="228600" bIns="45720" rtlCol="0" anchor="ctr"/>
          <a:lstStyle>
            <a:lvl1pPr algn="r">
              <a:tabLst>
                <a:tab pos="741344" algn="r"/>
              </a:tabLst>
              <a:defRPr sz="1200" b="1">
                <a:solidFill>
                  <a:schemeClr val="bg1"/>
                </a:solidFill>
                <a:latin typeface="Garamond" panose="02020404030301010803" pitchFamily="18" charset="0"/>
                <a:cs typeface="Helvetica" pitchFamily="34" charset="0"/>
              </a:defRPr>
            </a:lvl1pPr>
          </a:lstStyle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2286000"/>
            <a:ext cx="10363200" cy="3429000"/>
          </a:xfrm>
        </p:spPr>
        <p:txBody>
          <a:bodyPr/>
          <a:lstStyle>
            <a:lvl1pPr>
              <a:lnSpc>
                <a:spcPct val="125000"/>
              </a:lnSpc>
              <a:spcBef>
                <a:spcPts val="600"/>
              </a:spcBef>
              <a:spcAft>
                <a:spcPts val="200"/>
              </a:spcAft>
              <a:defRPr sz="2000" b="0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rgbClr val="0070C0"/>
                </a:solidFill>
              </a:defRPr>
            </a:lvl2pPr>
            <a:lvl3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860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47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363200" cy="457200"/>
          </a:xfrm>
        </p:spPr>
        <p:txBody>
          <a:bodyPr/>
          <a:lstStyle>
            <a:lvl1pPr>
              <a:defRPr sz="2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99200" y="6629400"/>
            <a:ext cx="4572000" cy="198752"/>
          </a:xfrm>
        </p:spPr>
        <p:txBody>
          <a:bodyPr lIns="0" tIns="0" rIns="0" bIns="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tIns="0" rIns="228600" bIns="0"/>
          <a:lstStyle>
            <a:lvl1pPr algn="r">
              <a:defRPr/>
            </a:lvl1pPr>
          </a:lstStyle>
          <a:p>
            <a:pPr defTabSz="1149322">
              <a:tabLst/>
            </a:pPr>
            <a:fld id="{0499C290-51E0-41BB-9934-58A3D372F678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219200"/>
            <a:ext cx="10363200" cy="4953000"/>
          </a:xfrm>
        </p:spPr>
        <p:txBody>
          <a:bodyPr/>
          <a:lstStyle>
            <a:lvl1pPr>
              <a:lnSpc>
                <a:spcPct val="125000"/>
              </a:lnSpc>
              <a:spcBef>
                <a:spcPts val="1200"/>
              </a:spcBef>
              <a:spcAft>
                <a:spcPts val="200"/>
              </a:spcAft>
              <a:defRPr sz="2000" b="0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rgbClr val="0070C0"/>
                </a:solidFill>
              </a:defRPr>
            </a:lvl2pPr>
            <a:lvl3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defRPr sz="2000" b="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897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0499C290-51E0-41BB-9934-58A3D372F67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775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096000" y="6536694"/>
            <a:ext cx="6096000" cy="321306"/>
          </a:xfrm>
          <a:prstGeom prst="rect">
            <a:avLst/>
          </a:prstGeom>
          <a:solidFill>
            <a:srgbClr val="981E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04800" y="3448053"/>
            <a:ext cx="5791200" cy="2647582"/>
          </a:xfr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6299201" y="3448050"/>
            <a:ext cx="5588000" cy="2647950"/>
          </a:xfr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58952"/>
            <a:ext cx="4978400" cy="1524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6299200" y="758952"/>
            <a:ext cx="5384800" cy="2362200"/>
          </a:xfrm>
        </p:spPr>
        <p:txBody>
          <a:bodyPr/>
          <a:lstStyle>
            <a:lvl1pPr>
              <a:lnSpc>
                <a:spcPct val="125000"/>
              </a:lnSpc>
              <a:defRPr sz="2000" b="0" baseline="0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sz="2000" b="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>
              <a:lnSpc>
                <a:spcPct val="125000"/>
              </a:lnSpc>
              <a:defRPr sz="2000" b="0" baseline="0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25000"/>
              </a:lnSpc>
              <a:defRPr sz="2000" b="0" baseline="0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25000"/>
              </a:lnSpc>
              <a:defRPr sz="2000" b="0" baseline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9200" y="6629400"/>
            <a:ext cx="4572000" cy="19875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400" y="6536700"/>
            <a:ext cx="1024805" cy="291457"/>
          </a:xfrm>
          <a:prstGeom prst="rect">
            <a:avLst/>
          </a:prstGeom>
        </p:spPr>
        <p:txBody>
          <a:bodyPr vert="horz" lIns="0" tIns="45720" rIns="228600" bIns="45720" rtlCol="0" anchor="ctr"/>
          <a:lstStyle>
            <a:lvl1pPr algn="r">
              <a:tabLst>
                <a:tab pos="741344" algn="r"/>
              </a:tabLst>
              <a:defRPr sz="1200" b="1">
                <a:solidFill>
                  <a:schemeClr val="bg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defTabSz="1149322">
              <a:tabLst/>
            </a:pPr>
            <a:fld id="{0499C290-51E0-41BB-9934-58A3D372F678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536700"/>
            <a:ext cx="6096000" cy="32130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29400"/>
            <a:ext cx="6096000" cy="228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8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096000" y="6629400"/>
            <a:ext cx="6096000" cy="228600"/>
          </a:xfrm>
          <a:prstGeom prst="rect">
            <a:avLst/>
          </a:prstGeom>
          <a:solidFill>
            <a:srgbClr val="981E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758952"/>
            <a:ext cx="10363200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286000"/>
            <a:ext cx="10363200" cy="3429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9200" y="6536700"/>
            <a:ext cx="4572000" cy="291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400" y="6629400"/>
            <a:ext cx="1024805" cy="198752"/>
          </a:xfrm>
          <a:prstGeom prst="rect">
            <a:avLst/>
          </a:prstGeom>
        </p:spPr>
        <p:txBody>
          <a:bodyPr vert="horz" lIns="0" tIns="0" rIns="228600" bIns="0" rtlCol="0" anchor="ctr"/>
          <a:lstStyle>
            <a:lvl1pPr algn="r">
              <a:tabLst>
                <a:tab pos="741344" algn="r"/>
              </a:tabLst>
              <a:defRPr sz="1400" b="1">
                <a:solidFill>
                  <a:schemeClr val="bg1"/>
                </a:solidFill>
                <a:latin typeface="Garamond" panose="02020404030301010803" pitchFamily="18" charset="0"/>
                <a:cs typeface="Helvetica" pitchFamily="34" charset="0"/>
              </a:defRPr>
            </a:lvl1pPr>
          </a:lstStyle>
          <a:p>
            <a:pPr defTabSz="1149322">
              <a:tabLst/>
            </a:pPr>
            <a:fld id="{0499C290-51E0-41BB-9934-58A3D372F678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6629400"/>
            <a:ext cx="6096000" cy="228600"/>
          </a:xfrm>
          <a:prstGeom prst="rect">
            <a:avLst/>
          </a:prstGeom>
          <a:solidFill>
            <a:srgbClr val="002C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C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13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77" rtl="0" eaLnBrk="1" latinLnBrk="0" hangingPunct="1">
        <a:lnSpc>
          <a:spcPct val="114000"/>
        </a:lnSpc>
        <a:spcBef>
          <a:spcPct val="0"/>
        </a:spcBef>
        <a:buNone/>
        <a:defRPr sz="2600" b="1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125000"/>
        </a:lnSpc>
        <a:spcBef>
          <a:spcPts val="600"/>
        </a:spcBef>
        <a:spcAft>
          <a:spcPts val="200"/>
        </a:spcAft>
        <a:buFont typeface="Arial" pitchFamily="34" charset="0"/>
        <a:buChar char="•"/>
        <a:defRPr sz="2000" b="0" kern="1200" baseline="0">
          <a:solidFill>
            <a:schemeClr val="tx2">
              <a:lumMod val="7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457189" indent="-228594" algn="l" defTabSz="914377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–"/>
        <a:defRPr sz="2000" b="0" kern="1200" baseline="0">
          <a:solidFill>
            <a:srgbClr val="0070C0"/>
          </a:solidFill>
          <a:latin typeface="Arial" pitchFamily="34" charset="0"/>
          <a:ea typeface="+mn-ea"/>
          <a:cs typeface="Arial" pitchFamily="34" charset="0"/>
        </a:defRPr>
      </a:lvl2pPr>
      <a:lvl3pPr marL="640064" indent="-228594" algn="l" defTabSz="914377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•"/>
        <a:defRPr sz="2000" b="0" kern="1200" baseline="0">
          <a:solidFill>
            <a:schemeClr val="bg1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914377" indent="-228594" algn="l" defTabSz="914377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–"/>
        <a:defRPr sz="2000" b="0" kern="1200" baseline="0">
          <a:solidFill>
            <a:schemeClr val="bg1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142971" indent="-228594" algn="l" defTabSz="914377" rtl="0" eaLnBrk="1" latinLnBrk="0" hangingPunct="1">
        <a:lnSpc>
          <a:spcPct val="114000"/>
        </a:lnSpc>
        <a:spcBef>
          <a:spcPts val="200"/>
        </a:spcBef>
        <a:spcAft>
          <a:spcPts val="0"/>
        </a:spcAft>
        <a:buFont typeface="Arial" pitchFamily="34" charset="0"/>
        <a:buChar char="»"/>
        <a:defRPr sz="2000" b="0" kern="1200" baseline="0">
          <a:solidFill>
            <a:schemeClr val="bg1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53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50.wmf"/><Relationship Id="rId17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52.wmf"/><Relationship Id="rId20" Type="http://schemas.openxmlformats.org/officeDocument/2006/relationships/image" Target="../media/image54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10" Type="http://schemas.openxmlformats.org/officeDocument/2006/relationships/image" Target="../media/image49.wmf"/><Relationship Id="rId19" Type="http://schemas.openxmlformats.org/officeDocument/2006/relationships/oleObject" Target="../embeddings/oleObject20.bin"/><Relationship Id="rId4" Type="http://schemas.openxmlformats.org/officeDocument/2006/relationships/image" Target="../media/image55.png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5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61.wmf"/><Relationship Id="rId18" Type="http://schemas.openxmlformats.org/officeDocument/2006/relationships/oleObject" Target="../embeddings/oleObject28.bin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65.wmf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63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27.bin"/><Relationship Id="rId20" Type="http://schemas.openxmlformats.org/officeDocument/2006/relationships/oleObject" Target="../embeddings/oleObject29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60.wmf"/><Relationship Id="rId5" Type="http://schemas.openxmlformats.org/officeDocument/2006/relationships/image" Target="../media/image57.wmf"/><Relationship Id="rId15" Type="http://schemas.openxmlformats.org/officeDocument/2006/relationships/image" Target="../media/image62.wmf"/><Relationship Id="rId23" Type="http://schemas.openxmlformats.org/officeDocument/2006/relationships/image" Target="../media/image66.wmf"/><Relationship Id="rId10" Type="http://schemas.openxmlformats.org/officeDocument/2006/relationships/oleObject" Target="../embeddings/oleObject24.bin"/><Relationship Id="rId19" Type="http://schemas.openxmlformats.org/officeDocument/2006/relationships/image" Target="../media/image64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59.wmf"/><Relationship Id="rId14" Type="http://schemas.openxmlformats.org/officeDocument/2006/relationships/oleObject" Target="../embeddings/oleObject26.bin"/><Relationship Id="rId22" Type="http://schemas.openxmlformats.org/officeDocument/2006/relationships/oleObject" Target="../embeddings/oleObject3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png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ssrn.com/sol3/papers.cfm?abstract_id=2976021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6.w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22.wmf"/><Relationship Id="rId18" Type="http://schemas.openxmlformats.org/officeDocument/2006/relationships/oleObject" Target="../embeddings/oleObject10.bin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24.wmf"/><Relationship Id="rId2" Type="http://schemas.openxmlformats.org/officeDocument/2006/relationships/tags" Target="../tags/tag1.xml"/><Relationship Id="rId16" Type="http://schemas.openxmlformats.org/officeDocument/2006/relationships/oleObject" Target="../embeddings/oleObject9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1.wmf"/><Relationship Id="rId5" Type="http://schemas.openxmlformats.org/officeDocument/2006/relationships/image" Target="../media/image26.png"/><Relationship Id="rId15" Type="http://schemas.openxmlformats.org/officeDocument/2006/relationships/image" Target="../media/image23.wmf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25.wmf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0.wmf"/><Relationship Id="rId1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png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428989" y="670981"/>
            <a:ext cx="11334021" cy="56130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zh-CN" altLang="zh-CN" sz="2400" dirty="0">
              <a:effectLst/>
              <a:latin typeface="Garamond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AutoShape 2" descr="Image result for nus so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nus so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082"/>
            <a:ext cx="2449286" cy="135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48;p39"/>
          <p:cNvSpPr txBox="1">
            <a:spLocks/>
          </p:cNvSpPr>
          <p:nvPr/>
        </p:nvSpPr>
        <p:spPr>
          <a:xfrm>
            <a:off x="6096000" y="5407722"/>
            <a:ext cx="34565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aramond"/>
              <a:buNone/>
              <a:defRPr sz="6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 smtClean="0"/>
              <a:t>Zhao </a:t>
            </a:r>
            <a:r>
              <a:rPr lang="en-US" sz="4000" dirty="0" err="1" smtClean="0"/>
              <a:t>Yunkun</a:t>
            </a:r>
            <a:endParaRPr lang="en-US" dirty="0"/>
          </a:p>
        </p:txBody>
      </p:sp>
      <p:pic>
        <p:nvPicPr>
          <p:cNvPr id="1030" name="Picture 6" descr="Image result for deep learn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792" y="562242"/>
            <a:ext cx="3164208" cy="25867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Image result for deep learn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7631">
            <a:off x="204977" y="4643948"/>
            <a:ext cx="2772684" cy="1663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288984" y="3063856"/>
            <a:ext cx="10772402" cy="3097466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377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26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zh-CN" sz="5400" b="0" dirty="0">
                <a:latin typeface="Georgia" pitchFamily="18" charset="0"/>
              </a:rPr>
              <a:t>Introduction to Neural Networks </a:t>
            </a:r>
            <a:endParaRPr lang="en-US" altLang="zh-CN" sz="5400" b="0" dirty="0" smtClean="0">
              <a:latin typeface="Georgia" pitchFamily="18" charset="0"/>
            </a:endParaRPr>
          </a:p>
          <a:p>
            <a:pPr algn="ctr"/>
            <a:r>
              <a:rPr lang="en-US" altLang="zh-CN" sz="5400" b="0" dirty="0" smtClean="0">
                <a:latin typeface="Georgia" pitchFamily="18" charset="0"/>
              </a:rPr>
              <a:t>And </a:t>
            </a:r>
            <a:r>
              <a:rPr lang="en-US" altLang="zh-CN" sz="5400" b="0" dirty="0">
                <a:latin typeface="Georgia" pitchFamily="18" charset="0"/>
              </a:rPr>
              <a:t>Deep Learning</a:t>
            </a:r>
            <a:endParaRPr lang="en-US" sz="4900" b="0" dirty="0">
              <a:latin typeface="Georgia" pitchFamily="18" charset="0"/>
            </a:endParaRPr>
          </a:p>
        </p:txBody>
      </p:sp>
      <p:pic>
        <p:nvPicPr>
          <p:cNvPr id="1036" name="Picture 12" descr="Image result for neural networ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0623">
            <a:off x="7371135" y="862777"/>
            <a:ext cx="3252648" cy="17957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80429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Traditional Machine Learning</a:t>
            </a: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10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9" name="Title 1 2 1"/>
          <p:cNvSpPr txBox="1">
            <a:spLocks/>
          </p:cNvSpPr>
          <p:nvPr/>
        </p:nvSpPr>
        <p:spPr>
          <a:xfrm>
            <a:off x="110759" y="4463142"/>
            <a:ext cx="6315529" cy="20138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8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Deep </a:t>
            </a:r>
            <a:r>
              <a:rPr lang="en-US" altLang="zh-CN" sz="2800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Learning doesn’t do different things, </a:t>
            </a:r>
            <a:r>
              <a:rPr lang="en-US" altLang="zh-CN" sz="2800" b="1" kern="0" dirty="0">
                <a:solidFill>
                  <a:srgbClr val="FF0000"/>
                </a:solidFill>
                <a:latin typeface="Garamond" pitchFamily="18" charset="0"/>
                <a:cs typeface="Times New Roman"/>
              </a:rPr>
              <a:t>it does things </a:t>
            </a:r>
            <a:r>
              <a:rPr lang="en-US" altLang="zh-CN" sz="2800" b="1" kern="0" dirty="0" smtClean="0">
                <a:solidFill>
                  <a:srgbClr val="FF0000"/>
                </a:solidFill>
                <a:latin typeface="Garamond" pitchFamily="18" charset="0"/>
                <a:cs typeface="Times New Roman"/>
              </a:rPr>
              <a:t>differently</a:t>
            </a: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8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Deep Learning is self-adaptive</a:t>
            </a:r>
            <a:endParaRPr lang="zh-CN" altLang="zh-CN" sz="2800" dirty="0">
              <a:latin typeface="Garamond" pitchFamily="18" charset="0"/>
            </a:endParaRPr>
          </a:p>
        </p:txBody>
      </p:sp>
      <p:pic>
        <p:nvPicPr>
          <p:cNvPr id="8196" name="Picture 4" descr="C:\Users\MOZART~1\AppData\Local\Temp\snap_screen_201902250107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833" y="3280233"/>
            <a:ext cx="5667739" cy="330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qph.fs.quoracdn.net/main-qimg-1b14054a5053c3276fc4c06a9ceeef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" y="514334"/>
            <a:ext cx="6600825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 2 1"/>
          <p:cNvSpPr txBox="1">
            <a:spLocks/>
          </p:cNvSpPr>
          <p:nvPr/>
        </p:nvSpPr>
        <p:spPr>
          <a:xfrm>
            <a:off x="6770914" y="664026"/>
            <a:ext cx="5366658" cy="213360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8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Human brain is so great in learning, why not making machine learning </a:t>
            </a:r>
            <a:r>
              <a:rPr lang="en-US" altLang="zh-CN" sz="2800" b="1" kern="0" dirty="0" smtClean="0">
                <a:solidFill>
                  <a:srgbClr val="FF0000"/>
                </a:solidFill>
                <a:latin typeface="Garamond" pitchFamily="18" charset="0"/>
                <a:cs typeface="Times New Roman"/>
              </a:rPr>
              <a:t>mimic human train </a:t>
            </a:r>
            <a:r>
              <a:rPr lang="en-US" altLang="zh-CN" sz="28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?</a:t>
            </a:r>
            <a:endParaRPr lang="zh-CN" altLang="zh-CN" sz="28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23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428989" y="670981"/>
            <a:ext cx="11334021" cy="56130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zh-CN" altLang="zh-CN" sz="2400" dirty="0">
              <a:effectLst/>
              <a:latin typeface="Garamond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8988" y="2780838"/>
            <a:ext cx="11334021" cy="1393371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377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26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5400" b="0" dirty="0" smtClean="0">
                <a:latin typeface="Garamond" panose="02020404030301010803" pitchFamily="18" charset="0"/>
              </a:rPr>
              <a:t>Deep Learning: Basics</a:t>
            </a:r>
            <a:endParaRPr lang="en-US" sz="4900" b="0" dirty="0">
              <a:latin typeface="Garamond" panose="02020404030301010803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11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18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Deep Learning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12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itle 1 2 1"/>
          <p:cNvSpPr txBox="1">
            <a:spLocks/>
          </p:cNvSpPr>
          <p:nvPr/>
        </p:nvSpPr>
        <p:spPr>
          <a:xfrm>
            <a:off x="63500" y="486968"/>
            <a:ext cx="12041414" cy="60226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How to Make Machine Learning Mimic Human Brain ?</a:t>
            </a: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400" kern="0" dirty="0" smtClean="0">
                <a:solidFill>
                  <a:srgbClr val="000000"/>
                </a:solidFill>
                <a:effectLst/>
                <a:latin typeface="Garamond" pitchFamily="18" charset="0"/>
                <a:ea typeface="+mn-ea"/>
                <a:cs typeface="Times New Roman"/>
              </a:rPr>
              <a:t>Biological View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000" kern="0" dirty="0" smtClean="0">
                <a:solidFill>
                  <a:srgbClr val="000000"/>
                </a:solidFill>
                <a:effectLst/>
                <a:latin typeface="Garamond" pitchFamily="18" charset="0"/>
                <a:cs typeface="Times New Roman"/>
              </a:rPr>
              <a:t>Neuron (or Perceptron): Information</a:t>
            </a:r>
            <a:r>
              <a:rPr lang="en-US" altLang="zh-CN" sz="20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 Reception, Process and Transfer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000" kern="0" dirty="0" smtClean="0">
                <a:solidFill>
                  <a:srgbClr val="000000"/>
                </a:solidFill>
                <a:effectLst/>
                <a:latin typeface="Garamond" pitchFamily="18" charset="0"/>
                <a:cs typeface="Times New Roman"/>
              </a:rPr>
              <a:t>Hierarchical Structure: Multi-Layer and Multi-Level Inputs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000" b="1" dirty="0" smtClean="0">
                <a:solidFill>
                  <a:srgbClr val="FF0000"/>
                </a:solidFill>
                <a:effectLst/>
                <a:latin typeface="Garamond" pitchFamily="18" charset="0"/>
              </a:rPr>
              <a:t>Activation Function </a:t>
            </a:r>
            <a:r>
              <a:rPr lang="en-US" altLang="zh-CN" sz="2000" b="1" dirty="0" smtClean="0">
                <a:solidFill>
                  <a:srgbClr val="FF0000"/>
                </a:solidFill>
                <a:latin typeface="Garamond" pitchFamily="18" charset="0"/>
              </a:rPr>
              <a:t>(Nonlinear)</a:t>
            </a:r>
            <a:r>
              <a:rPr lang="en-US" altLang="zh-CN" sz="2000" b="1" dirty="0" smtClean="0">
                <a:solidFill>
                  <a:srgbClr val="FF0000"/>
                </a:solidFill>
                <a:effectLst/>
                <a:latin typeface="Garamond" pitchFamily="18" charset="0"/>
              </a:rPr>
              <a:t>: </a:t>
            </a:r>
            <a:r>
              <a:rPr lang="en-US" altLang="zh-CN" sz="2000" dirty="0" smtClean="0">
                <a:effectLst/>
                <a:latin typeface="Garamond" pitchFamily="18" charset="0"/>
              </a:rPr>
              <a:t>Nonlinear Reaction to Inputs</a:t>
            </a:r>
            <a:endParaRPr lang="zh-CN" altLang="zh-CN" sz="2000" dirty="0">
              <a:effectLst/>
              <a:latin typeface="Garamond" pitchFamily="18" charset="0"/>
            </a:endParaRPr>
          </a:p>
        </p:txBody>
      </p:sp>
      <p:pic>
        <p:nvPicPr>
          <p:cNvPr id="11266" name="Picture 2" descr="Image result for neuron neur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72" y="3019341"/>
            <a:ext cx="9769644" cy="356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C:\Users\MOZART~1\AppData\Local\Temp\snap_screen_20190228182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16" y="1618227"/>
            <a:ext cx="3780518" cy="140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圆角矩形标注 1"/>
          <p:cNvSpPr/>
          <p:nvPr/>
        </p:nvSpPr>
        <p:spPr>
          <a:xfrm>
            <a:off x="8011886" y="1563797"/>
            <a:ext cx="3929742" cy="1495087"/>
          </a:xfrm>
          <a:prstGeom prst="wedgeRoundRectCallout">
            <a:avLst>
              <a:gd name="adj1" fmla="val -23603"/>
              <a:gd name="adj2" fmla="val 136038"/>
              <a:gd name="adj3" fmla="val 1666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Neural Networks: Activation Function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itle 1 2 1"/>
          <p:cNvSpPr txBox="1">
            <a:spLocks/>
          </p:cNvSpPr>
          <p:nvPr/>
        </p:nvSpPr>
        <p:spPr>
          <a:xfrm>
            <a:off x="63500" y="486968"/>
            <a:ext cx="12041414" cy="60226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How do neural networks learn nonlinear data pattern better ?</a:t>
            </a: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800" kern="0" dirty="0" smtClean="0">
                <a:solidFill>
                  <a:srgbClr val="000000"/>
                </a:solidFill>
                <a:effectLst/>
                <a:latin typeface="Garamond" pitchFamily="18" charset="0"/>
                <a:ea typeface="+mn-ea"/>
                <a:cs typeface="Times New Roman"/>
              </a:rPr>
              <a:t>Nonlinear Activation Function</a:t>
            </a:r>
          </a:p>
        </p:txBody>
      </p:sp>
      <p:pic>
        <p:nvPicPr>
          <p:cNvPr id="17" name="Google Shape;2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542" y="1212059"/>
            <a:ext cx="7010401" cy="2395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573" y="3705446"/>
            <a:ext cx="3577458" cy="269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9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7944" y="3428664"/>
            <a:ext cx="3154999" cy="315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335642" y="2259319"/>
            <a:ext cx="4660900" cy="3693319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600" b="1" dirty="0" smtClean="0">
                <a:solidFill>
                  <a:srgbClr val="FF0000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Nonlinear Activation </a:t>
            </a:r>
            <a:r>
              <a:rPr lang="en-US" sz="2600" b="1" dirty="0">
                <a:solidFill>
                  <a:srgbClr val="FF0000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functions </a:t>
            </a:r>
            <a:r>
              <a:rPr lang="en-US" sz="2600" dirty="0">
                <a:solidFill>
                  <a:schemeClr val="dk1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are really important for NN to learn and make sense of something really </a:t>
            </a:r>
            <a:r>
              <a:rPr lang="en-US" sz="2600" b="1" dirty="0">
                <a:solidFill>
                  <a:srgbClr val="FF0000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Complicated</a:t>
            </a:r>
            <a:r>
              <a:rPr lang="en-US" sz="2600" dirty="0">
                <a:solidFill>
                  <a:schemeClr val="dk1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 and </a:t>
            </a:r>
            <a:r>
              <a:rPr lang="en-US" sz="2600" b="1" dirty="0">
                <a:solidFill>
                  <a:srgbClr val="FF0000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Non-linear complex functional mappings between the inputs and outputs</a:t>
            </a:r>
            <a:r>
              <a:rPr lang="en-US" sz="2600" dirty="0">
                <a:solidFill>
                  <a:schemeClr val="dk1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. They introduce </a:t>
            </a:r>
            <a:r>
              <a:rPr lang="en-US" sz="2600" b="1" dirty="0">
                <a:solidFill>
                  <a:srgbClr val="FF0000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non-linear properties</a:t>
            </a:r>
            <a:r>
              <a:rPr lang="en-US" sz="2600" b="1" dirty="0">
                <a:solidFill>
                  <a:schemeClr val="dk1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2600" dirty="0">
                <a:solidFill>
                  <a:schemeClr val="dk1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to our NN.</a:t>
            </a:r>
            <a:endParaRPr lang="en-US" sz="2600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5266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altLang="zh-CN" sz="3200" dirty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Neural Networks: </a:t>
            </a:r>
            <a:r>
              <a:rPr lang="en-US" altLang="zh-CN" sz="3200" dirty="0" smtClean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Non-Linear Activation Function</a:t>
            </a:r>
            <a:endParaRPr lang="en-US" sz="28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14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2530" name="Picture 2" descr="https://cdn-images-1.medium.com/max/1500/1*ZafDv3VUm60Eh10OeJu1v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497854"/>
            <a:ext cx="12007114" cy="60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32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MOZART~1\AppData\Local\Temp\snap_screen_2019022510473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172172"/>
            <a:ext cx="12058650" cy="542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Neural Networks: Structure</a:t>
            </a:r>
            <a:endParaRPr lang="en-US" sz="3200" dirty="0">
              <a:solidFill>
                <a:schemeClr val="bg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63500" y="508740"/>
            <a:ext cx="12041414" cy="60226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tabLst>
                <a:tab pos="4800600" algn="l"/>
              </a:tabLst>
            </a:pPr>
            <a:endParaRPr lang="zh-CN" altLang="zh-CN" sz="2800" dirty="0" smtClean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Google Shape;207;p32"/>
          <p:cNvSpPr/>
          <p:nvPr/>
        </p:nvSpPr>
        <p:spPr>
          <a:xfrm>
            <a:off x="9655629" y="5884159"/>
            <a:ext cx="1992085" cy="647270"/>
          </a:xfrm>
          <a:prstGeom prst="wedgeRectCallout">
            <a:avLst>
              <a:gd name="adj1" fmla="val -30659"/>
              <a:gd name="adj2" fmla="val -165258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dirty="0" smtClean="0">
                <a:solidFill>
                  <a:srgbClr val="FF0000"/>
                </a:solidFill>
                <a:latin typeface="Georgia" pitchFamily="18" charset="0"/>
              </a:rPr>
              <a:t>Purpose: Learn these weights </a:t>
            </a:r>
            <a:r>
              <a:rPr lang="en-US" i="1" dirty="0" err="1" smtClean="0">
                <a:solidFill>
                  <a:srgbClr val="FF0000"/>
                </a:solidFill>
                <a:latin typeface="Georgia" pitchFamily="18" charset="0"/>
              </a:rPr>
              <a:t>w</a:t>
            </a:r>
            <a:r>
              <a:rPr lang="en-US" i="1" baseline="-25000" dirty="0" err="1" smtClean="0">
                <a:solidFill>
                  <a:srgbClr val="FF0000"/>
                </a:solidFill>
                <a:latin typeface="Georgia" pitchFamily="18" charset="0"/>
              </a:rPr>
              <a:t>i</a:t>
            </a:r>
            <a:endParaRPr i="1" u="none" strike="noStrike" cap="none" dirty="0">
              <a:solidFill>
                <a:srgbClr val="FF0000"/>
              </a:solidFill>
              <a:latin typeface="Georgia" pitchFamily="18" charset="0"/>
              <a:sym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460525"/>
            <a:ext cx="10746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400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Structure: Interconnecting Multi-Layers of Neurons/</a:t>
            </a:r>
            <a:r>
              <a:rPr lang="en-US" altLang="zh-CN" sz="2400" kern="0" dirty="0" err="1">
                <a:solidFill>
                  <a:srgbClr val="000000"/>
                </a:solidFill>
                <a:latin typeface="Garamond" pitchFamily="18" charset="0"/>
                <a:cs typeface="Times New Roman"/>
              </a:rPr>
              <a:t>Perceptrons</a:t>
            </a:r>
            <a:endParaRPr lang="zh-CN" altLang="zh-CN" sz="2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Neural Networks: Deep Neural Networks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itle 1 2 1"/>
          <p:cNvSpPr txBox="1">
            <a:spLocks/>
          </p:cNvSpPr>
          <p:nvPr/>
        </p:nvSpPr>
        <p:spPr>
          <a:xfrm>
            <a:off x="63500" y="486968"/>
            <a:ext cx="12041414" cy="60226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800" kern="0" dirty="0" smtClean="0">
                <a:solidFill>
                  <a:srgbClr val="000000"/>
                </a:solidFill>
                <a:effectLst/>
                <a:latin typeface="Garamond" pitchFamily="18" charset="0"/>
                <a:ea typeface="+mn-ea"/>
                <a:cs typeface="Times New Roman"/>
              </a:rPr>
              <a:t>Deep Neural Networks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400" kern="0" dirty="0" smtClean="0">
                <a:solidFill>
                  <a:srgbClr val="000000"/>
                </a:solidFill>
                <a:effectLst/>
                <a:latin typeface="Garamond" pitchFamily="18" charset="0"/>
                <a:cs typeface="Times New Roman"/>
              </a:rPr>
              <a:t>Structure: Interconnecting Multi-Layers of Neurons/</a:t>
            </a:r>
            <a:r>
              <a:rPr lang="en-US" altLang="zh-CN" sz="2400" kern="0" dirty="0" err="1" smtClean="0">
                <a:solidFill>
                  <a:srgbClr val="000000"/>
                </a:solidFill>
                <a:effectLst/>
                <a:latin typeface="Garamond" pitchFamily="18" charset="0"/>
                <a:cs typeface="Times New Roman"/>
              </a:rPr>
              <a:t>Perceptrons</a:t>
            </a:r>
            <a:endParaRPr lang="en-US" altLang="zh-CN" sz="2400" kern="0" dirty="0" smtClean="0">
              <a:solidFill>
                <a:srgbClr val="000000"/>
              </a:solidFill>
              <a:effectLst/>
              <a:latin typeface="Garamond" pitchFamily="18" charset="0"/>
              <a:cs typeface="Times New Roman"/>
            </a:endParaRP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Multiple hidden layers</a:t>
            </a:r>
            <a:endParaRPr lang="zh-CN" altLang="zh-CN" sz="2400" dirty="0">
              <a:effectLst/>
              <a:latin typeface="Garamond" pitchFamily="18" charset="0"/>
            </a:endParaRPr>
          </a:p>
        </p:txBody>
      </p:sp>
      <p:pic>
        <p:nvPicPr>
          <p:cNvPr id="11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71" y="2373086"/>
            <a:ext cx="10983686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64;p41"/>
          <p:cNvSpPr txBox="1"/>
          <p:nvPr/>
        </p:nvSpPr>
        <p:spPr>
          <a:xfrm>
            <a:off x="1123551" y="5587270"/>
            <a:ext cx="1754506" cy="395544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Input Layer</a:t>
            </a:r>
            <a:endParaRPr sz="2400" dirty="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" name="Google Shape;265;p41"/>
          <p:cNvSpPr txBox="1"/>
          <p:nvPr/>
        </p:nvSpPr>
        <p:spPr>
          <a:xfrm>
            <a:off x="4645049" y="5970099"/>
            <a:ext cx="1933314" cy="395544"/>
          </a:xfrm>
          <a:prstGeom prst="rect">
            <a:avLst/>
          </a:prstGeom>
          <a:solidFill>
            <a:schemeClr val="lt1"/>
          </a:solidFill>
          <a:ln w="38100">
            <a:solidFill>
              <a:srgbClr val="7030A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Hidden Layers</a:t>
            </a:r>
            <a:endParaRPr sz="2400" dirty="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" name="Google Shape;266;p41"/>
          <p:cNvSpPr txBox="1"/>
          <p:nvPr/>
        </p:nvSpPr>
        <p:spPr>
          <a:xfrm>
            <a:off x="6939982" y="5787542"/>
            <a:ext cx="1933314" cy="39554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Output Layer</a:t>
            </a:r>
            <a:endParaRPr sz="2400" dirty="0">
              <a:solidFill>
                <a:srgbClr val="FF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09631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Neural Networks: Training Procedures</a:t>
            </a:r>
            <a:endParaRPr lang="en-US" sz="3200" dirty="0">
              <a:solidFill>
                <a:schemeClr val="bg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63500" y="508740"/>
            <a:ext cx="12041414" cy="60226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tabLst>
                <a:tab pos="4800600" algn="l"/>
              </a:tabLst>
            </a:pPr>
            <a:endParaRPr lang="zh-CN" altLang="zh-CN" sz="2800" dirty="0" smtClean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17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Google Shape;3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14" y="924740"/>
            <a:ext cx="4504215" cy="545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2" name="Picture 4" descr="C:\Users\MOZART~1\AppData\Local\Temp\snap_screen_201902251043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074" y="623825"/>
            <a:ext cx="6815813" cy="590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58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Neural Networks: </a:t>
            </a:r>
            <a:r>
              <a:rPr lang="en-US" altLang="zh-CN" sz="3200" dirty="0" err="1" smtClean="0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FeedForward</a:t>
            </a:r>
            <a:endParaRPr lang="en-US" sz="3200" dirty="0">
              <a:solidFill>
                <a:schemeClr val="bg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63500" y="508740"/>
            <a:ext cx="12041414" cy="60226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zh-CN" altLang="zh-CN" sz="2800" dirty="0" smtClean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18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5364" name="Picture 4" descr="C:\Users\MOZART~1\AppData\Local\Temp\snap_screen_201902251053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89" y="454309"/>
            <a:ext cx="9024436" cy="613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箭头 1"/>
          <p:cNvSpPr/>
          <p:nvPr/>
        </p:nvSpPr>
        <p:spPr>
          <a:xfrm>
            <a:off x="1514931" y="5431971"/>
            <a:ext cx="8927822" cy="348343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3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Neural Networks: </a:t>
            </a:r>
            <a:r>
              <a:rPr lang="en-US" altLang="zh-CN" sz="3200" dirty="0" err="1" smtClean="0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BackPropagation</a:t>
            </a:r>
            <a:endParaRPr lang="en-US" sz="3200" dirty="0">
              <a:solidFill>
                <a:schemeClr val="bg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63500" y="508740"/>
            <a:ext cx="12041414" cy="60226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zh-CN" altLang="zh-CN" sz="2800" dirty="0" smtClean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19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7410" name="Picture 2" descr="C:\Users\MOZART~1\AppData\Local\Temp\snap_screen_201902251055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4" y="493856"/>
            <a:ext cx="8461605" cy="607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右箭头 12"/>
          <p:cNvSpPr/>
          <p:nvPr/>
        </p:nvSpPr>
        <p:spPr>
          <a:xfrm rot="10800000">
            <a:off x="281216" y="5170712"/>
            <a:ext cx="8347959" cy="348343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8860949" y="1191952"/>
            <a:ext cx="2960936" cy="4446345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28600" lvl="0">
              <a:lnSpc>
                <a:spcPct val="90000"/>
              </a:lnSpc>
              <a:spcBef>
                <a:spcPts val="1000"/>
              </a:spcBef>
            </a:pPr>
            <a:r>
              <a:rPr lang="en-US" sz="2400" b="1" dirty="0" smtClean="0">
                <a:latin typeface="Garamond" pitchFamily="18" charset="0"/>
              </a:rPr>
              <a:t>Q: Why </a:t>
            </a:r>
            <a:r>
              <a:rPr lang="en-US" sz="2400" b="1" dirty="0">
                <a:latin typeface="Garamond" pitchFamily="18" charset="0"/>
              </a:rPr>
              <a:t>do we need </a:t>
            </a:r>
            <a:r>
              <a:rPr lang="en-US" sz="2400" b="1" dirty="0" err="1">
                <a:latin typeface="Garamond" pitchFamily="18" charset="0"/>
              </a:rPr>
              <a:t>backpropagation</a:t>
            </a:r>
            <a:r>
              <a:rPr lang="en-US" sz="2400" b="1" dirty="0">
                <a:latin typeface="Garamond" pitchFamily="18" charset="0"/>
              </a:rPr>
              <a:t>?</a:t>
            </a:r>
          </a:p>
          <a:p>
            <a:pPr marL="228600" lvl="0">
              <a:spcBef>
                <a:spcPts val="1000"/>
              </a:spcBef>
              <a:buClr>
                <a:schemeClr val="dk1"/>
              </a:buClr>
              <a:buSzPts val="1100"/>
            </a:pPr>
            <a:endParaRPr lang="en-US" sz="2400" dirty="0" smtClean="0">
              <a:latin typeface="Garamond" pitchFamily="18" charset="0"/>
            </a:endParaRPr>
          </a:p>
          <a:p>
            <a:pPr marL="228600" lvl="0"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sz="2400" b="1" dirty="0" smtClean="0">
                <a:latin typeface="Garamond" pitchFamily="18" charset="0"/>
              </a:rPr>
              <a:t>-</a:t>
            </a:r>
            <a:r>
              <a:rPr lang="en-US" sz="2400" dirty="0" smtClean="0">
                <a:latin typeface="Garamond" pitchFamily="18" charset="0"/>
              </a:rPr>
              <a:t> Reduce </a:t>
            </a:r>
            <a:r>
              <a:rPr lang="en-US" sz="2400" dirty="0">
                <a:latin typeface="Garamond" pitchFamily="18" charset="0"/>
              </a:rPr>
              <a:t>overall/total errors after updating weights</a:t>
            </a:r>
          </a:p>
          <a:p>
            <a:pPr marL="228600" lvl="0">
              <a:lnSpc>
                <a:spcPct val="90000"/>
              </a:lnSpc>
              <a:spcBef>
                <a:spcPts val="1000"/>
              </a:spcBef>
            </a:pPr>
            <a:endParaRPr lang="en-US" sz="2400" dirty="0" smtClean="0">
              <a:latin typeface="Garamond" pitchFamily="18" charset="0"/>
            </a:endParaRPr>
          </a:p>
          <a:p>
            <a:pPr marL="228600" lvl="0">
              <a:lnSpc>
                <a:spcPct val="90000"/>
              </a:lnSpc>
              <a:spcBef>
                <a:spcPts val="1000"/>
              </a:spcBef>
            </a:pPr>
            <a:r>
              <a:rPr lang="en-US" sz="2400" b="1" dirty="0" smtClean="0">
                <a:latin typeface="Garamond" pitchFamily="18" charset="0"/>
              </a:rPr>
              <a:t>-</a:t>
            </a:r>
            <a:r>
              <a:rPr lang="en-US" sz="2400" dirty="0" smtClean="0">
                <a:latin typeface="Garamond" pitchFamily="18" charset="0"/>
              </a:rPr>
              <a:t> Go </a:t>
            </a:r>
            <a:r>
              <a:rPr lang="en-US" sz="2400" dirty="0">
                <a:latin typeface="Garamond" pitchFamily="18" charset="0"/>
              </a:rPr>
              <a:t>back to update weights/parameters (</a:t>
            </a:r>
            <a:r>
              <a:rPr lang="en-US" sz="2400" dirty="0">
                <a:solidFill>
                  <a:srgbClr val="FF0000"/>
                </a:solidFill>
                <a:latin typeface="Garamond" pitchFamily="18" charset="0"/>
              </a:rPr>
              <a:t>Gradient Descent</a:t>
            </a:r>
            <a:r>
              <a:rPr lang="en-US" sz="2400" dirty="0">
                <a:latin typeface="Garamond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625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454305"/>
          </a:xfrm>
        </p:spPr>
        <p:txBody>
          <a:bodyPr/>
          <a:lstStyle/>
          <a:p>
            <a:r>
              <a:rPr lang="en-US" altLang="zh-CN" sz="3200" dirty="0" err="1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AlphaGo</a:t>
            </a:r>
            <a:r>
              <a:rPr lang="en-US" altLang="zh-CN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 Defeats Best Players, But…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1092634"/>
              </p:ext>
            </p:extLst>
          </p:nvPr>
        </p:nvGraphicFramePr>
        <p:xfrm>
          <a:off x="63500" y="578152"/>
          <a:ext cx="11257643" cy="6028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Image result for alpha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08" y="182159"/>
            <a:ext cx="4094609" cy="230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lpha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07" y="2320542"/>
            <a:ext cx="4094609" cy="222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lphazero alpha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08" y="4326767"/>
            <a:ext cx="4094608" cy="230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46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848" y="937446"/>
            <a:ext cx="8248943" cy="5121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Neural Networks: </a:t>
            </a:r>
            <a:r>
              <a:rPr lang="en-US" sz="3200" dirty="0" err="1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BackPropagation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20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itle 1 2 1"/>
          <p:cNvSpPr txBox="1">
            <a:spLocks/>
          </p:cNvSpPr>
          <p:nvPr/>
        </p:nvSpPr>
        <p:spPr>
          <a:xfrm>
            <a:off x="63500" y="486968"/>
            <a:ext cx="12041414" cy="60226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Gradient Descent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831034"/>
              </p:ext>
            </p:extLst>
          </p:nvPr>
        </p:nvGraphicFramePr>
        <p:xfrm>
          <a:off x="4386943" y="937446"/>
          <a:ext cx="194151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5" name="Equation" r:id="rId5" imgW="838080" imgH="177480" progId="Equation.DSMT4">
                  <p:embed/>
                </p:oleObj>
              </mc:Choice>
              <mc:Fallback>
                <p:oleObj name="Equation" r:id="rId5" imgW="838080" imgH="17748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6943" y="937446"/>
                        <a:ext cx="1941513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16598"/>
              </p:ext>
            </p:extLst>
          </p:nvPr>
        </p:nvGraphicFramePr>
        <p:xfrm>
          <a:off x="9821862" y="5532128"/>
          <a:ext cx="411162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6" name="Equation" r:id="rId7" imgW="177480" imgH="228600" progId="Equation.DSMT4">
                  <p:embed/>
                </p:oleObj>
              </mc:Choice>
              <mc:Fallback>
                <p:oleObj name="Equation" r:id="rId7" imgW="177480" imgH="2286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1862" y="5532128"/>
                        <a:ext cx="411162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015500"/>
              </p:ext>
            </p:extLst>
          </p:nvPr>
        </p:nvGraphicFramePr>
        <p:xfrm>
          <a:off x="6644596" y="3260866"/>
          <a:ext cx="32226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7" name="Equation" r:id="rId9" imgW="139680" imgH="177480" progId="Equation.DSMT4">
                  <p:embed/>
                </p:oleObj>
              </mc:Choice>
              <mc:Fallback>
                <p:oleObj name="Equation" r:id="rId9" imgW="139680" imgH="17748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4596" y="3260866"/>
                        <a:ext cx="322262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923762"/>
              </p:ext>
            </p:extLst>
          </p:nvPr>
        </p:nvGraphicFramePr>
        <p:xfrm>
          <a:off x="6737350" y="2013404"/>
          <a:ext cx="7921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8" name="Equation" r:id="rId11" imgW="342720" imgH="241200" progId="Equation.DSMT4">
                  <p:embed/>
                </p:oleObj>
              </mc:Choice>
              <mc:Fallback>
                <p:oleObj name="Equation" r:id="rId11" imgW="342720" imgH="241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2013404"/>
                        <a:ext cx="792163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63500" y="1183880"/>
            <a:ext cx="3507014" cy="276998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600" b="1" dirty="0" smtClean="0">
                <a:solidFill>
                  <a:srgbClr val="FF0000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Update Rule:</a:t>
            </a:r>
          </a:p>
          <a:p>
            <a:pPr lvl="0"/>
            <a:r>
              <a:rPr lang="en-US" sz="2200" b="1" dirty="0" smtClean="0"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Move in the direction opposite to the gradient direction, by a step with rate </a:t>
            </a:r>
            <a:r>
              <a:rPr lang="el-GR" sz="2200" b="1" i="1" dirty="0" smtClean="0"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λ</a:t>
            </a:r>
            <a:r>
              <a:rPr lang="en-US" sz="2200" b="1" i="1" dirty="0" smtClean="0"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en-US" sz="2200" b="1" dirty="0" smtClean="0"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:</a:t>
            </a:r>
            <a:endParaRPr lang="en-US" sz="2200" b="1" dirty="0"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lvl="0"/>
            <a:endParaRPr lang="en-US" sz="2000" b="1" dirty="0" smtClean="0"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lvl="0"/>
            <a:endParaRPr lang="en-US" sz="2000" b="1" dirty="0"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lvl="0"/>
            <a:endParaRPr lang="en-US" sz="2000" b="1" dirty="0" smtClean="0"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618227"/>
              </p:ext>
            </p:extLst>
          </p:nvPr>
        </p:nvGraphicFramePr>
        <p:xfrm>
          <a:off x="11067104" y="4606472"/>
          <a:ext cx="674687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9" name="Equation" r:id="rId13" imgW="291960" imgH="228600" progId="Equation.DSMT4">
                  <p:embed/>
                </p:oleObj>
              </mc:Choice>
              <mc:Fallback>
                <p:oleObj name="Equation" r:id="rId13" imgW="291960" imgH="2286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7104" y="4606472"/>
                        <a:ext cx="674687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五角星 8"/>
          <p:cNvSpPr/>
          <p:nvPr/>
        </p:nvSpPr>
        <p:spPr>
          <a:xfrm>
            <a:off x="6792686" y="4865913"/>
            <a:ext cx="478971" cy="446314"/>
          </a:xfrm>
          <a:prstGeom prst="star5">
            <a:avLst>
              <a:gd name="adj" fmla="val 25716"/>
              <a:gd name="hf" fmla="val 105146"/>
              <a:gd name="vf" fmla="val 11055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384;p60"/>
          <p:cNvSpPr/>
          <p:nvPr/>
        </p:nvSpPr>
        <p:spPr>
          <a:xfrm>
            <a:off x="9817842" y="2253343"/>
            <a:ext cx="2287071" cy="2340428"/>
          </a:xfrm>
          <a:prstGeom prst="wedgeRectCallout">
            <a:avLst>
              <a:gd name="adj1" fmla="val -84621"/>
              <a:gd name="adj2" fmla="val -14517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buClr>
                <a:srgbClr val="0000FF"/>
              </a:buClr>
              <a:buSzPts val="2400"/>
            </a:pPr>
            <a:r>
              <a:rPr lang="en-US" sz="2000" kern="0" dirty="0" smtClean="0">
                <a:solidFill>
                  <a:srgbClr val="0000FF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Here we need to </a:t>
            </a:r>
            <a:r>
              <a:rPr lang="en-US" sz="2000" i="1" kern="0" dirty="0" smtClean="0">
                <a:solidFill>
                  <a:srgbClr val="FF0000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decrease</a:t>
            </a:r>
            <a:r>
              <a:rPr lang="en-US" sz="2000" kern="0" dirty="0" smtClean="0">
                <a:solidFill>
                  <a:srgbClr val="0000FF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 </a:t>
            </a:r>
            <a:r>
              <a:rPr lang="en-US" sz="2000" i="1" kern="0" dirty="0" err="1" smtClean="0">
                <a:solidFill>
                  <a:srgbClr val="0000FF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w</a:t>
            </a:r>
            <a:r>
              <a:rPr lang="en-US" sz="2000" i="1" kern="0" baseline="-25000" dirty="0" err="1" smtClean="0">
                <a:solidFill>
                  <a:srgbClr val="0000FF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i</a:t>
            </a:r>
            <a:r>
              <a:rPr lang="en-US" sz="2000" kern="0" dirty="0" smtClean="0">
                <a:solidFill>
                  <a:srgbClr val="0000FF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. Note that gradient</a:t>
            </a:r>
          </a:p>
          <a:p>
            <a:pPr marL="76200">
              <a:buClr>
                <a:srgbClr val="0000FF"/>
              </a:buClr>
              <a:buSzPts val="2400"/>
            </a:pPr>
            <a:endParaRPr lang="en-US" sz="2000" kern="0" dirty="0">
              <a:solidFill>
                <a:srgbClr val="0000FF"/>
              </a:solidFill>
              <a:latin typeface="Georgia" pitchFamily="18" charset="0"/>
              <a:ea typeface="Georgia"/>
              <a:cs typeface="Georgia"/>
              <a:sym typeface="Georgia"/>
            </a:endParaRPr>
          </a:p>
          <a:p>
            <a:pPr marL="76200">
              <a:buClr>
                <a:srgbClr val="0000FF"/>
              </a:buClr>
              <a:buSzPts val="2400"/>
            </a:pPr>
            <a:endParaRPr lang="en-US" sz="2000" kern="0" dirty="0" smtClean="0">
              <a:solidFill>
                <a:srgbClr val="0000FF"/>
              </a:solidFill>
              <a:latin typeface="Georgia" pitchFamily="18" charset="0"/>
              <a:ea typeface="Georgia"/>
              <a:cs typeface="Georgia"/>
              <a:sym typeface="Georgia"/>
            </a:endParaRPr>
          </a:p>
          <a:p>
            <a:pPr marL="76200">
              <a:buClr>
                <a:srgbClr val="0000FF"/>
              </a:buClr>
              <a:buSzPts val="2400"/>
            </a:pPr>
            <a:endParaRPr lang="en-US" sz="2000" kern="0" dirty="0" smtClean="0">
              <a:solidFill>
                <a:srgbClr val="0000FF"/>
              </a:solidFill>
              <a:latin typeface="Georgia" pitchFamily="18" charset="0"/>
              <a:ea typeface="Georgia"/>
              <a:cs typeface="Georgia"/>
              <a:sym typeface="Georgia"/>
            </a:endParaRPr>
          </a:p>
          <a:p>
            <a:pPr marL="76200">
              <a:buClr>
                <a:srgbClr val="0000FF"/>
              </a:buClr>
              <a:buSzPts val="2400"/>
            </a:pPr>
            <a:r>
              <a:rPr lang="en-US" sz="2000" kern="0" dirty="0" smtClean="0">
                <a:solidFill>
                  <a:srgbClr val="0000FF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is </a:t>
            </a:r>
            <a:r>
              <a:rPr lang="en-US" sz="2000" i="1" kern="0" dirty="0" smtClean="0">
                <a:solidFill>
                  <a:srgbClr val="FF0000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positive</a:t>
            </a:r>
            <a:endParaRPr sz="2000" i="1" kern="0" dirty="0">
              <a:solidFill>
                <a:srgbClr val="FF0000"/>
              </a:solidFill>
              <a:latin typeface="Georgia" pitchFamily="18" charset="0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697288"/>
              </p:ext>
            </p:extLst>
          </p:nvPr>
        </p:nvGraphicFramePr>
        <p:xfrm>
          <a:off x="10350644" y="3223306"/>
          <a:ext cx="1025525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0" name="Equation" r:id="rId15" imgW="444240" imgH="431640" progId="Equation.DSMT4">
                  <p:embed/>
                </p:oleObj>
              </mc:Choice>
              <mc:Fallback>
                <p:oleObj name="Equation" r:id="rId15" imgW="444240" imgH="43164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0644" y="3223306"/>
                        <a:ext cx="1025525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Google Shape;384;p60"/>
          <p:cNvSpPr/>
          <p:nvPr/>
        </p:nvSpPr>
        <p:spPr>
          <a:xfrm>
            <a:off x="1914814" y="4125087"/>
            <a:ext cx="2287071" cy="2340428"/>
          </a:xfrm>
          <a:prstGeom prst="wedgeRectCallout">
            <a:avLst>
              <a:gd name="adj1" fmla="val 96247"/>
              <a:gd name="adj2" fmla="val -57308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buClr>
                <a:srgbClr val="0000FF"/>
              </a:buClr>
              <a:buSzPts val="2400"/>
            </a:pPr>
            <a:r>
              <a:rPr lang="en-US" sz="2000" kern="0" dirty="0" smtClean="0">
                <a:solidFill>
                  <a:srgbClr val="0000FF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Here we need to </a:t>
            </a:r>
            <a:r>
              <a:rPr lang="en-US" sz="2000" i="1" kern="0" dirty="0" smtClean="0">
                <a:solidFill>
                  <a:srgbClr val="FF0000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increase</a:t>
            </a:r>
            <a:r>
              <a:rPr lang="en-US" sz="2000" kern="0" dirty="0" smtClean="0">
                <a:solidFill>
                  <a:srgbClr val="0000FF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 </a:t>
            </a:r>
            <a:r>
              <a:rPr lang="en-US" sz="2000" i="1" kern="0" dirty="0" err="1" smtClean="0">
                <a:solidFill>
                  <a:srgbClr val="0000FF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w</a:t>
            </a:r>
            <a:r>
              <a:rPr lang="en-US" sz="2000" i="1" kern="0" baseline="-25000" dirty="0" err="1" smtClean="0">
                <a:solidFill>
                  <a:srgbClr val="0000FF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i</a:t>
            </a:r>
            <a:r>
              <a:rPr lang="en-US" sz="2000" kern="0" dirty="0" smtClean="0">
                <a:solidFill>
                  <a:srgbClr val="0000FF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. Note that gradient</a:t>
            </a:r>
          </a:p>
          <a:p>
            <a:pPr marL="76200">
              <a:buClr>
                <a:srgbClr val="0000FF"/>
              </a:buClr>
              <a:buSzPts val="2400"/>
            </a:pPr>
            <a:endParaRPr lang="en-US" sz="2000" kern="0" dirty="0">
              <a:solidFill>
                <a:srgbClr val="0000FF"/>
              </a:solidFill>
              <a:latin typeface="Georgia" pitchFamily="18" charset="0"/>
              <a:ea typeface="Georgia"/>
              <a:cs typeface="Georgia"/>
              <a:sym typeface="Georgia"/>
            </a:endParaRPr>
          </a:p>
          <a:p>
            <a:pPr marL="76200">
              <a:buClr>
                <a:srgbClr val="0000FF"/>
              </a:buClr>
              <a:buSzPts val="2400"/>
            </a:pPr>
            <a:endParaRPr lang="en-US" sz="2000" kern="0" dirty="0" smtClean="0">
              <a:solidFill>
                <a:srgbClr val="0000FF"/>
              </a:solidFill>
              <a:latin typeface="Georgia" pitchFamily="18" charset="0"/>
              <a:ea typeface="Georgia"/>
              <a:cs typeface="Georgia"/>
              <a:sym typeface="Georgia"/>
            </a:endParaRPr>
          </a:p>
          <a:p>
            <a:pPr marL="76200">
              <a:buClr>
                <a:srgbClr val="0000FF"/>
              </a:buClr>
              <a:buSzPts val="2400"/>
            </a:pPr>
            <a:endParaRPr lang="en-US" sz="2000" kern="0" dirty="0" smtClean="0">
              <a:solidFill>
                <a:srgbClr val="0000FF"/>
              </a:solidFill>
              <a:latin typeface="Georgia" pitchFamily="18" charset="0"/>
              <a:ea typeface="Georgia"/>
              <a:cs typeface="Georgia"/>
              <a:sym typeface="Georgia"/>
            </a:endParaRPr>
          </a:p>
          <a:p>
            <a:pPr marL="76200">
              <a:buClr>
                <a:srgbClr val="0000FF"/>
              </a:buClr>
              <a:buSzPts val="2400"/>
            </a:pPr>
            <a:r>
              <a:rPr lang="en-US" sz="2000" kern="0" dirty="0" smtClean="0">
                <a:solidFill>
                  <a:srgbClr val="0000FF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is </a:t>
            </a:r>
            <a:r>
              <a:rPr lang="en-US" sz="2000" i="1" kern="0" dirty="0" smtClean="0">
                <a:solidFill>
                  <a:srgbClr val="FF0000"/>
                </a:solidFill>
                <a:latin typeface="Georgia" pitchFamily="18" charset="0"/>
                <a:ea typeface="Georgia"/>
                <a:cs typeface="Georgia"/>
                <a:sym typeface="Georgia"/>
              </a:rPr>
              <a:t>negative</a:t>
            </a:r>
            <a:endParaRPr sz="2000" i="1" kern="0" dirty="0">
              <a:solidFill>
                <a:srgbClr val="FF0000"/>
              </a:solidFill>
              <a:latin typeface="Georgia" pitchFamily="18" charset="0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141969"/>
              </p:ext>
            </p:extLst>
          </p:nvPr>
        </p:nvGraphicFramePr>
        <p:xfrm>
          <a:off x="2467323" y="5149396"/>
          <a:ext cx="1025525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1" name="Equation" r:id="rId17" imgW="444240" imgH="431640" progId="Equation.DSMT4">
                  <p:embed/>
                </p:oleObj>
              </mc:Choice>
              <mc:Fallback>
                <p:oleObj name="Equation" r:id="rId17" imgW="444240" imgH="43164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7323" y="5149396"/>
                        <a:ext cx="1025525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870066"/>
              </p:ext>
            </p:extLst>
          </p:nvPr>
        </p:nvGraphicFramePr>
        <p:xfrm>
          <a:off x="179217" y="2937806"/>
          <a:ext cx="3275580" cy="919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2" name="Equation" r:id="rId19" imgW="1536480" imgH="431640" progId="Equation.DSMT4">
                  <p:embed/>
                </p:oleObj>
              </mc:Choice>
              <mc:Fallback>
                <p:oleObj name="Equation" r:id="rId19" imgW="1536480" imgH="431640" progId="Equation.DSMT4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17" y="2937806"/>
                        <a:ext cx="3275580" cy="919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651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454305"/>
          </a:xfrm>
        </p:spPr>
        <p:txBody>
          <a:bodyPr/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Neural Networks: Summary</a:t>
            </a:r>
            <a:endParaRPr lang="en-US" sz="3200" dirty="0">
              <a:solidFill>
                <a:schemeClr val="bg1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63500" y="508740"/>
            <a:ext cx="12041414" cy="602268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50000"/>
              </a:lnSpc>
              <a:tabLst>
                <a:tab pos="4800600" algn="l"/>
              </a:tabLst>
            </a:pPr>
            <a:endParaRPr lang="zh-CN" altLang="zh-CN" sz="2800" dirty="0" smtClean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21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Google Shape;3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14" y="924740"/>
            <a:ext cx="4504215" cy="545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2" name="Picture 4" descr="C:\Users\MOZART~1\AppData\Local\Temp\snap_screen_201902251043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074" y="623825"/>
            <a:ext cx="6815813" cy="590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70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428989" y="670981"/>
            <a:ext cx="11334021" cy="56130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zh-CN" altLang="zh-CN" sz="2400" dirty="0">
              <a:effectLst/>
              <a:latin typeface="Garamond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8988" y="2780838"/>
            <a:ext cx="11334021" cy="1393371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377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26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5400" b="0" dirty="0" smtClean="0">
                <a:latin typeface="Garamond" panose="02020404030301010803" pitchFamily="18" charset="0"/>
              </a:rPr>
              <a:t>Neural Networks: Limitations</a:t>
            </a:r>
            <a:endParaRPr lang="en-US" sz="4900" b="0" dirty="0">
              <a:latin typeface="Garamond" panose="02020404030301010803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22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01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altLang="zh-CN" sz="3200" dirty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Neural Networks: </a:t>
            </a:r>
            <a:r>
              <a:rPr lang="en-US" altLang="zh-CN" sz="3200" dirty="0" smtClean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Limitation I</a:t>
            </a:r>
            <a:endParaRPr lang="en-US" sz="2800" dirty="0">
              <a:solidFill>
                <a:schemeClr val="bg1"/>
              </a:solidFill>
              <a:latin typeface="Garamond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85272" y="454310"/>
            <a:ext cx="11976099" cy="61309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Good at making prediction, but bad at making interpretation</a:t>
            </a: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What happens in the “Black Box”? The effectiveness of features ?</a:t>
            </a:r>
            <a:endParaRPr lang="zh-CN" altLang="zh-CN" sz="2800" dirty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23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614" name="Picture 182" descr="Image result for neural network blackbo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3" y="617600"/>
            <a:ext cx="8285843" cy="427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34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altLang="zh-CN" sz="3200" dirty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Neural Networks: </a:t>
            </a:r>
            <a:r>
              <a:rPr lang="en-US" altLang="zh-CN" sz="3200" dirty="0" smtClean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Limitation II</a:t>
            </a:r>
            <a:endParaRPr lang="en-US" sz="28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85272" y="454310"/>
            <a:ext cx="11976099" cy="61309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Gradient Vanishing &amp; Gradient Explosion</a:t>
            </a: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3000" kern="0" dirty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30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3000" b="1" kern="0" dirty="0" smtClean="0">
                <a:solidFill>
                  <a:srgbClr val="FF0000"/>
                </a:solidFill>
                <a:latin typeface="Garamond" pitchFamily="18" charset="0"/>
                <a:ea typeface="+mn-ea"/>
                <a:cs typeface="Times New Roman"/>
              </a:rPr>
              <a:t>Derivative Chain Rule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400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Calculating gradient of 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weights:</a:t>
            </a:r>
          </a:p>
          <a:p>
            <a:pPr marL="34290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30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If we choose activation functions carelessly</a:t>
            </a:r>
            <a:r>
              <a:rPr lang="en-US" altLang="zh-CN" sz="3000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,</a:t>
            </a:r>
            <a:endParaRPr lang="en-US" altLang="zh-CN" sz="3000" kern="0" dirty="0" smtClean="0">
              <a:solidFill>
                <a:srgbClr val="000000"/>
              </a:solidFill>
              <a:latin typeface="Garamond" pitchFamily="18" charset="0"/>
              <a:cs typeface="Times New Roman"/>
            </a:endParaRP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If gradients are lower than 1 </a:t>
            </a:r>
            <a:r>
              <a:rPr lang="en-US" altLang="zh-CN" sz="2400" b="1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→</a:t>
            </a:r>
            <a:r>
              <a:rPr lang="en-US" altLang="zh-CN" sz="2400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 Gradient Vanishing :</a:t>
            </a:r>
            <a:endParaRPr lang="en-US" altLang="zh-CN" sz="2400" kern="0" dirty="0" smtClean="0">
              <a:solidFill>
                <a:srgbClr val="000000"/>
              </a:solidFill>
              <a:latin typeface="Garamond" pitchFamily="18" charset="0"/>
              <a:cs typeface="Times New Roman"/>
            </a:endParaRPr>
          </a:p>
          <a:p>
            <a:pPr marL="1257300" lvl="2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0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Solutions: Choose activation functions carefully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If gradients are greater than 1 </a:t>
            </a:r>
            <a:r>
              <a:rPr lang="en-US" altLang="zh-CN" sz="2400" b="1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→</a:t>
            </a:r>
            <a:r>
              <a:rPr lang="en-US" altLang="zh-CN" sz="2400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 Gradient 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Explosion : </a:t>
            </a:r>
          </a:p>
          <a:p>
            <a:pPr marL="1257300" lvl="2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0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Solutions: Gradient Clipping; Regularization on weights</a:t>
            </a:r>
            <a:endParaRPr lang="zh-CN" altLang="zh-CN" sz="2000" dirty="0">
              <a:latin typeface="Garamond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24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93991" y="1384738"/>
            <a:ext cx="720456" cy="737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00" dirty="0">
                <a:solidFill>
                  <a:srgbClr val="FF0000"/>
                </a:solidFill>
                <a:effectLst/>
                <a:latin typeface="Georgia"/>
                <a:ea typeface="宋体"/>
                <a:cs typeface="Times New Roman"/>
              </a:rPr>
              <a:t>X1</a:t>
            </a:r>
            <a:endParaRPr lang="en-US" sz="2000" kern="100" dirty="0">
              <a:effectLst/>
              <a:ea typeface="宋体"/>
              <a:cs typeface="Times New Roman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320797" y="1753718"/>
            <a:ext cx="730371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226463"/>
              </p:ext>
            </p:extLst>
          </p:nvPr>
        </p:nvGraphicFramePr>
        <p:xfrm>
          <a:off x="1401757" y="1262957"/>
          <a:ext cx="43815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7" name="Equation" r:id="rId4" imgW="190440" imgH="228600" progId="Equation.DSMT4">
                  <p:embed/>
                </p:oleObj>
              </mc:Choice>
              <mc:Fallback>
                <p:oleObj name="Equation" r:id="rId4" imgW="190440" imgH="2286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1757" y="1262957"/>
                        <a:ext cx="43815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椭圆 15"/>
          <p:cNvSpPr/>
          <p:nvPr/>
        </p:nvSpPr>
        <p:spPr>
          <a:xfrm>
            <a:off x="2032471" y="1406509"/>
            <a:ext cx="720456" cy="737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00" dirty="0" smtClean="0">
                <a:solidFill>
                  <a:srgbClr val="FF0000"/>
                </a:solidFill>
                <a:effectLst/>
                <a:latin typeface="Georgia"/>
                <a:ea typeface="宋体"/>
                <a:cs typeface="Times New Roman"/>
              </a:rPr>
              <a:t>h1</a:t>
            </a:r>
            <a:endParaRPr lang="en-US" sz="2000" kern="100" dirty="0">
              <a:effectLst/>
              <a:ea typeface="宋体"/>
              <a:cs typeface="Times New Roman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2752927" y="1754852"/>
            <a:ext cx="730371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523144"/>
              </p:ext>
            </p:extLst>
          </p:nvPr>
        </p:nvGraphicFramePr>
        <p:xfrm>
          <a:off x="2901944" y="1275657"/>
          <a:ext cx="4111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8" name="Equation" r:id="rId6" imgW="177480" imgH="228600" progId="Equation.DSMT4">
                  <p:embed/>
                </p:oleObj>
              </mc:Choice>
              <mc:Fallback>
                <p:oleObj name="Equation" r:id="rId6" imgW="177480" imgH="2286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1944" y="1275657"/>
                        <a:ext cx="411163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椭圆 17"/>
          <p:cNvSpPr/>
          <p:nvPr/>
        </p:nvSpPr>
        <p:spPr>
          <a:xfrm>
            <a:off x="3483298" y="1406509"/>
            <a:ext cx="720456" cy="737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00" dirty="0" smtClean="0">
                <a:solidFill>
                  <a:srgbClr val="FF0000"/>
                </a:solidFill>
                <a:effectLst/>
                <a:latin typeface="Georgia"/>
                <a:ea typeface="宋体"/>
                <a:cs typeface="Times New Roman"/>
              </a:rPr>
              <a:t>h2</a:t>
            </a:r>
            <a:endParaRPr lang="en-US" sz="2000" kern="100" dirty="0">
              <a:effectLst/>
              <a:ea typeface="宋体"/>
              <a:cs typeface="Times New Roman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203754" y="1775489"/>
            <a:ext cx="730371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986853"/>
              </p:ext>
            </p:extLst>
          </p:nvPr>
        </p:nvGraphicFramePr>
        <p:xfrm>
          <a:off x="4327298" y="1316931"/>
          <a:ext cx="439737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9" name="Equation" r:id="rId8" imgW="190440" imgH="228600" progId="Equation.DSMT4">
                  <p:embed/>
                </p:oleObj>
              </mc:Choice>
              <mc:Fallback>
                <p:oleObj name="Equation" r:id="rId8" imgW="190440" imgH="2286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7298" y="1316931"/>
                        <a:ext cx="439737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035986"/>
              </p:ext>
            </p:extLst>
          </p:nvPr>
        </p:nvGraphicFramePr>
        <p:xfrm>
          <a:off x="4936217" y="1670034"/>
          <a:ext cx="947738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0" name="Equation" r:id="rId10" imgW="317160" imgH="101520" progId="Equation.DSMT4">
                  <p:embed/>
                </p:oleObj>
              </mc:Choice>
              <mc:Fallback>
                <p:oleObj name="Equation" r:id="rId10" imgW="317160" imgH="10152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6217" y="1670034"/>
                        <a:ext cx="947738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椭圆 22"/>
          <p:cNvSpPr/>
          <p:nvPr/>
        </p:nvSpPr>
        <p:spPr>
          <a:xfrm>
            <a:off x="5844715" y="1406509"/>
            <a:ext cx="720456" cy="737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00" dirty="0" smtClean="0">
                <a:solidFill>
                  <a:srgbClr val="FF0000"/>
                </a:solidFill>
                <a:effectLst/>
                <a:latin typeface="Georgia"/>
                <a:ea typeface="宋体"/>
                <a:cs typeface="Times New Roman"/>
              </a:rPr>
              <a:t>hn</a:t>
            </a:r>
            <a:endParaRPr lang="en-US" sz="2000" kern="100" dirty="0">
              <a:effectLst/>
              <a:ea typeface="宋体"/>
              <a:cs typeface="Times New Roman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6565961" y="1797261"/>
            <a:ext cx="730371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792707"/>
              </p:ext>
            </p:extLst>
          </p:nvPr>
        </p:nvGraphicFramePr>
        <p:xfrm>
          <a:off x="6689719" y="1306499"/>
          <a:ext cx="43973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1" name="Equation" r:id="rId12" imgW="190440" imgH="228600" progId="Equation.DSMT4">
                  <p:embed/>
                </p:oleObj>
              </mc:Choice>
              <mc:Fallback>
                <p:oleObj name="Equation" r:id="rId12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9719" y="1306499"/>
                        <a:ext cx="439738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椭圆 25"/>
          <p:cNvSpPr/>
          <p:nvPr/>
        </p:nvSpPr>
        <p:spPr>
          <a:xfrm>
            <a:off x="7296332" y="1406509"/>
            <a:ext cx="720456" cy="737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kern="100" dirty="0" smtClean="0">
                <a:solidFill>
                  <a:srgbClr val="FF0000"/>
                </a:solidFill>
                <a:effectLst/>
                <a:latin typeface="Georgia"/>
                <a:ea typeface="宋体"/>
                <a:cs typeface="Times New Roman"/>
              </a:rPr>
              <a:t>O1</a:t>
            </a:r>
            <a:endParaRPr lang="en-US" sz="2000" kern="100" dirty="0">
              <a:effectLst/>
              <a:ea typeface="宋体"/>
              <a:cs typeface="Times New Roman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8016788" y="1787509"/>
            <a:ext cx="730371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732098"/>
              </p:ext>
            </p:extLst>
          </p:nvPr>
        </p:nvGraphicFramePr>
        <p:xfrm>
          <a:off x="8789982" y="1563672"/>
          <a:ext cx="35242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2" name="Equation" r:id="rId14" imgW="152280" imgH="164880" progId="Equation.DSMT4">
                  <p:embed/>
                </p:oleObj>
              </mc:Choice>
              <mc:Fallback>
                <p:oleObj name="Equation" r:id="rId14" imgW="152280" imgH="164880" progId="Equation.DSMT4">
                  <p:embed/>
                  <p:pic>
                    <p:nvPicPr>
                      <p:cNvPr id="0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9982" y="1563672"/>
                        <a:ext cx="352425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553061"/>
              </p:ext>
            </p:extLst>
          </p:nvPr>
        </p:nvGraphicFramePr>
        <p:xfrm>
          <a:off x="4659164" y="2231558"/>
          <a:ext cx="7282464" cy="175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3" name="Equation" r:id="rId16" imgW="3886200" imgH="939600" progId="Equation.DSMT4">
                  <p:embed/>
                </p:oleObj>
              </mc:Choice>
              <mc:Fallback>
                <p:oleObj name="Equation" r:id="rId16" imgW="3886200" imgH="9396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9164" y="2231558"/>
                        <a:ext cx="7282464" cy="175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990525"/>
              </p:ext>
            </p:extLst>
          </p:nvPr>
        </p:nvGraphicFramePr>
        <p:xfrm>
          <a:off x="7534956" y="4432074"/>
          <a:ext cx="3854450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4" name="Equation" r:id="rId18" imgW="2057400" imgH="431640" progId="Equation.DSMT4">
                  <p:embed/>
                </p:oleObj>
              </mc:Choice>
              <mc:Fallback>
                <p:oleObj name="Equation" r:id="rId18" imgW="2057400" imgH="43164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4956" y="4432074"/>
                        <a:ext cx="3854450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074702"/>
              </p:ext>
            </p:extLst>
          </p:nvPr>
        </p:nvGraphicFramePr>
        <p:xfrm>
          <a:off x="7327446" y="497854"/>
          <a:ext cx="4733925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5" name="Equation" r:id="rId20" imgW="2044440" imgH="431640" progId="Equation.DSMT4">
                  <p:embed/>
                </p:oleObj>
              </mc:Choice>
              <mc:Fallback>
                <p:oleObj name="Equation" r:id="rId20" imgW="2044440" imgH="43164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7446" y="497854"/>
                        <a:ext cx="4733925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009157"/>
              </p:ext>
            </p:extLst>
          </p:nvPr>
        </p:nvGraphicFramePr>
        <p:xfrm>
          <a:off x="7697788" y="5400675"/>
          <a:ext cx="122555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6" name="Equation" r:id="rId22" imgW="622080" imgH="431640" progId="Equation.DSMT4">
                  <p:embed/>
                </p:oleObj>
              </mc:Choice>
              <mc:Fallback>
                <p:oleObj name="Equation" r:id="rId22" imgW="6220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697788" y="5400675"/>
                        <a:ext cx="1225550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流程图: 可选过程 29"/>
          <p:cNvSpPr/>
          <p:nvPr/>
        </p:nvSpPr>
        <p:spPr>
          <a:xfrm>
            <a:off x="1404257" y="1352080"/>
            <a:ext cx="413657" cy="368980"/>
          </a:xfrm>
          <a:prstGeom prst="flowChartAlternateProcess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0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altLang="zh-CN" sz="3200" dirty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Neural Networks: </a:t>
            </a:r>
            <a:r>
              <a:rPr lang="en-US" altLang="zh-CN" sz="3200" dirty="0" smtClean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Limitation III</a:t>
            </a:r>
            <a:endParaRPr lang="en-US" sz="28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85272" y="454310"/>
            <a:ext cx="11976099" cy="61309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Optimization With Gradient Descent:</a:t>
            </a: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3000" kern="0" dirty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30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3000" kern="0" dirty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30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3000" kern="0" dirty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Solutions: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Revised GD: Stochastic Gradient Descent (SGD), etc.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Alternative optimization methods: Simulated Annealing in Boltzmann Machine</a:t>
            </a:r>
            <a:endParaRPr lang="zh-CN" altLang="zh-CN" sz="2400" dirty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25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3554" name="Picture 2" descr="Image result for gradient descent local mini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19" y="1183595"/>
            <a:ext cx="8117567" cy="350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8753344" y="2087396"/>
            <a:ext cx="3112084" cy="169277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600" b="1" dirty="0" smtClean="0">
                <a:solidFill>
                  <a:srgbClr val="FF0000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Remember:</a:t>
            </a:r>
          </a:p>
          <a:p>
            <a:pPr lvl="0"/>
            <a:endParaRPr lang="en-US" sz="2600" b="1" dirty="0" smtClean="0">
              <a:solidFill>
                <a:srgbClr val="FF0000"/>
              </a:solidFill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lvl="0"/>
            <a:r>
              <a:rPr lang="en-US" sz="2600" b="1" dirty="0" smtClean="0">
                <a:solidFill>
                  <a:srgbClr val="FF0000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Gradient Descent is a greedy algorithm</a:t>
            </a:r>
            <a:endParaRPr lang="en-US" sz="2200" b="1" dirty="0"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89358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altLang="zh-CN" sz="3200" dirty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Neural Networks: </a:t>
            </a:r>
            <a:r>
              <a:rPr lang="en-US" altLang="zh-CN" sz="3200" dirty="0" smtClean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Limitation IV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26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9" name="Title 1 2 1"/>
          <p:cNvSpPr txBox="1">
            <a:spLocks/>
          </p:cNvSpPr>
          <p:nvPr/>
        </p:nvSpPr>
        <p:spPr>
          <a:xfrm>
            <a:off x="63500" y="468082"/>
            <a:ext cx="12041414" cy="611717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Generalization Error Bound on Test Data (i.e., Out-of-sample):</a:t>
            </a: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>
              <a:lnSpc>
                <a:spcPct val="150000"/>
              </a:lnSpc>
              <a:tabLst>
                <a:tab pos="4800600" algn="l"/>
              </a:tabLst>
            </a:pPr>
            <a:r>
              <a:rPr lang="en-US" altLang="zh-CN" sz="2800" kern="0" dirty="0">
                <a:solidFill>
                  <a:srgbClr val="FF0000"/>
                </a:solidFill>
                <a:latin typeface="Garamond" pitchFamily="18" charset="0"/>
                <a:cs typeface="Times New Roman"/>
              </a:rPr>
              <a:t>♥</a:t>
            </a: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Neural Networks may still </a:t>
            </a:r>
            <a:r>
              <a:rPr lang="en-US" altLang="zh-CN" sz="2800" kern="0" dirty="0" err="1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overfit</a:t>
            </a:r>
            <a:r>
              <a:rPr lang="en-US" altLang="zh-CN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 !</a:t>
            </a: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General Solutions:</a:t>
            </a:r>
          </a:p>
          <a:p>
            <a:pPr marL="800100" lvl="1" indent="-342900">
              <a:buFont typeface="Wingdings"/>
              <a:buChar char=""/>
              <a:tabLst>
                <a:tab pos="4800600" algn="l"/>
              </a:tabLst>
            </a:pP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Regularization on weights</a:t>
            </a:r>
          </a:p>
          <a:p>
            <a:pPr marL="800100" lvl="1" indent="-342900">
              <a:buFont typeface="Wingdings"/>
              <a:buChar char=""/>
              <a:tabLst>
                <a:tab pos="4800600" algn="l"/>
              </a:tabLst>
            </a:pP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Batch normalization</a:t>
            </a:r>
          </a:p>
          <a:p>
            <a:pPr marL="800100" lvl="1" indent="-342900">
              <a:buFont typeface="Wingdings"/>
              <a:buChar char=""/>
              <a:tabLst>
                <a:tab pos="4800600" algn="l"/>
              </a:tabLst>
            </a:pP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Dropout neurons randomly in each layer</a:t>
            </a:r>
            <a:endParaRPr lang="en-US" altLang="zh-CN" sz="24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198885"/>
              </p:ext>
            </p:extLst>
          </p:nvPr>
        </p:nvGraphicFramePr>
        <p:xfrm>
          <a:off x="526597" y="1030205"/>
          <a:ext cx="6941004" cy="1882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2" name="Equation" r:id="rId4" imgW="4000320" imgH="1091880" progId="Equation.DSMT4">
                  <p:embed/>
                </p:oleObj>
              </mc:Choice>
              <mc:Fallback>
                <p:oleObj name="Equation" r:id="rId4" imgW="4000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97" y="1030205"/>
                        <a:ext cx="6941004" cy="1882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" descr="C:\Users\MOZART~1\AppData\Local\Temp\snap_screen_2019022501103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3" y="2433328"/>
            <a:ext cx="4987610" cy="345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7467601" y="1971663"/>
            <a:ext cx="34725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Bias-Variance Tradeoff</a:t>
            </a:r>
            <a:endParaRPr lang="en-US" sz="2400" b="1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32" name="Google Shape;207;p32"/>
          <p:cNvSpPr/>
          <p:nvPr/>
        </p:nvSpPr>
        <p:spPr>
          <a:xfrm>
            <a:off x="7137814" y="2433328"/>
            <a:ext cx="1037358" cy="315570"/>
          </a:xfrm>
          <a:prstGeom prst="wedgeRectCallout">
            <a:avLst>
              <a:gd name="adj1" fmla="val -51800"/>
              <a:gd name="adj2" fmla="val 125560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1" dirty="0" err="1" smtClean="0">
                <a:solidFill>
                  <a:srgbClr val="0000FF"/>
                </a:solidFill>
                <a:latin typeface="Georgia" pitchFamily="18" charset="0"/>
              </a:rPr>
              <a:t>Underfit</a:t>
            </a:r>
            <a:endParaRPr sz="1400" b="1" i="0" u="none" strike="noStrike" cap="none" dirty="0">
              <a:solidFill>
                <a:srgbClr val="0000FF"/>
              </a:solidFill>
              <a:latin typeface="Georgia" pitchFamily="18" charset="0"/>
              <a:sym typeface="Arial"/>
            </a:endParaRPr>
          </a:p>
        </p:txBody>
      </p:sp>
      <p:sp>
        <p:nvSpPr>
          <p:cNvPr id="34" name="Google Shape;207;p32"/>
          <p:cNvSpPr/>
          <p:nvPr/>
        </p:nvSpPr>
        <p:spPr>
          <a:xfrm>
            <a:off x="9097243" y="2444783"/>
            <a:ext cx="1037358" cy="315570"/>
          </a:xfrm>
          <a:prstGeom prst="wedgeRectCallout">
            <a:avLst>
              <a:gd name="adj1" fmla="val 58384"/>
              <a:gd name="adj2" fmla="val 115212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1" dirty="0" err="1" smtClean="0">
                <a:solidFill>
                  <a:srgbClr val="FF0000"/>
                </a:solidFill>
                <a:latin typeface="Georgia" pitchFamily="18" charset="0"/>
              </a:rPr>
              <a:t>Overfit</a:t>
            </a:r>
            <a:endParaRPr sz="1400" b="1" i="0" u="none" strike="noStrike" cap="none" dirty="0">
              <a:solidFill>
                <a:srgbClr val="FF0000"/>
              </a:solidFill>
              <a:latin typeface="Georgia" pitchFamily="18" charset="0"/>
              <a:sym typeface="Arial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645624"/>
              </p:ext>
            </p:extLst>
          </p:nvPr>
        </p:nvGraphicFramePr>
        <p:xfrm>
          <a:off x="498928" y="2951132"/>
          <a:ext cx="4826935" cy="922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3" name="Equation" r:id="rId7" imgW="2527200" imgH="482400" progId="Equation.DSMT4">
                  <p:embed/>
                </p:oleObj>
              </mc:Choice>
              <mc:Fallback>
                <p:oleObj name="Equation" r:id="rId7" imgW="252720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928" y="2951132"/>
                        <a:ext cx="4826935" cy="9224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le 1 2 1"/>
          <p:cNvSpPr txBox="1">
            <a:spLocks/>
          </p:cNvSpPr>
          <p:nvPr/>
        </p:nvSpPr>
        <p:spPr>
          <a:xfrm>
            <a:off x="4093028" y="6041570"/>
            <a:ext cx="8011885" cy="5328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r">
              <a:lnSpc>
                <a:spcPct val="150000"/>
              </a:lnSpc>
              <a:tabLst>
                <a:tab pos="4800600" algn="l"/>
              </a:tabLst>
            </a:pPr>
            <a:r>
              <a:rPr lang="en-US" altLang="zh-CN" sz="2800" kern="0" dirty="0" smtClean="0">
                <a:solidFill>
                  <a:srgbClr val="FF0000"/>
                </a:solidFill>
                <a:latin typeface="Garamond" pitchFamily="18" charset="0"/>
                <a:cs typeface="Times New Roman"/>
              </a:rPr>
              <a:t>“No Free Lunch”</a:t>
            </a:r>
          </a:p>
          <a:p>
            <a:pPr lvl="0" algn="r">
              <a:lnSpc>
                <a:spcPct val="150000"/>
              </a:lnSpc>
              <a:tabLst>
                <a:tab pos="4800600" algn="l"/>
              </a:tabLst>
            </a:pPr>
            <a:endParaRPr lang="zh-CN" altLang="zh-CN" sz="28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45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altLang="zh-CN" sz="3200" dirty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Neural Networks: </a:t>
            </a:r>
            <a:r>
              <a:rPr lang="en-US" altLang="zh-CN" sz="3200" dirty="0" smtClean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Limitation IV</a:t>
            </a:r>
            <a:endParaRPr lang="en-US" sz="28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85272" y="454310"/>
            <a:ext cx="11976099" cy="61309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Image Classification: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200" dirty="0">
                <a:latin typeface="Garamond" pitchFamily="18" charset="0"/>
                <a:ea typeface="+mn-ea"/>
              </a:rPr>
              <a:t>What if we use a normal full-connected neural network to do classification?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200" dirty="0">
                <a:latin typeface="Garamond" pitchFamily="18" charset="0"/>
                <a:ea typeface="+mn-ea"/>
              </a:rPr>
              <a:t>We split the whole image into multiple pixels. Each pixel (a value to represent darkness or brightness of color: 0 to 255) is one feature.</a:t>
            </a:r>
          </a:p>
          <a:p>
            <a:pPr marL="800100" lvl="1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200" dirty="0">
                <a:latin typeface="Garamond" pitchFamily="18" charset="0"/>
                <a:ea typeface="+mn-ea"/>
              </a:rPr>
              <a:t>What is wrong </a:t>
            </a:r>
            <a:r>
              <a:rPr lang="en-US" altLang="zh-CN" sz="2200" dirty="0" smtClean="0">
                <a:latin typeface="Garamond" pitchFamily="18" charset="0"/>
                <a:ea typeface="+mn-ea"/>
              </a:rPr>
              <a:t>here ?</a:t>
            </a:r>
            <a:endParaRPr lang="en-US" altLang="zh-CN" sz="2200" dirty="0">
              <a:latin typeface="Garamond" pitchFamily="18" charset="0"/>
              <a:ea typeface="+mn-ea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zh-CN" altLang="zh-CN" sz="3000" dirty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27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Google Shape;3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00" y="3237233"/>
            <a:ext cx="691515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84;p60"/>
          <p:cNvSpPr/>
          <p:nvPr/>
        </p:nvSpPr>
        <p:spPr>
          <a:xfrm>
            <a:off x="8174100" y="3569933"/>
            <a:ext cx="3616200" cy="2451600"/>
          </a:xfrm>
          <a:prstGeom prst="wedgeRectCallout">
            <a:avLst>
              <a:gd name="adj1" fmla="val -63798"/>
              <a:gd name="adj2" fmla="val 8739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buClr>
                <a:srgbClr val="0000FF"/>
              </a:buClr>
              <a:buSzPts val="2400"/>
              <a:buFont typeface="Georgia"/>
              <a:buChar char="●"/>
            </a:pPr>
            <a:r>
              <a:rPr lang="en-US" sz="2400" kern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We don’t fully utilize the training data</a:t>
            </a:r>
            <a:endParaRPr sz="2400" kern="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indent="-381000">
              <a:buClr>
                <a:srgbClr val="0000FF"/>
              </a:buClr>
              <a:buSzPts val="2400"/>
              <a:buFont typeface="Georgia"/>
              <a:buChar char="●"/>
            </a:pPr>
            <a:r>
              <a:rPr lang="en-US" sz="2400" kern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What if in test data, the cat is in other areas (e.g., in the centre of the image)?</a:t>
            </a:r>
            <a:endParaRPr sz="2400" kern="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89358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altLang="zh-CN" sz="3200" dirty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Neural Networks: </a:t>
            </a:r>
            <a:r>
              <a:rPr lang="en-US" altLang="zh-CN" sz="3200" dirty="0" smtClean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Limitation IV</a:t>
            </a:r>
            <a:endParaRPr lang="en-US" sz="28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85272" y="454310"/>
            <a:ext cx="11976099" cy="61309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Image Classification:</a:t>
            </a: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zh-CN" altLang="zh-CN" sz="3000" dirty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28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Google Shape;42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475" y="2083241"/>
            <a:ext cx="2230675" cy="41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26;p64"/>
          <p:cNvSpPr txBox="1"/>
          <p:nvPr/>
        </p:nvSpPr>
        <p:spPr>
          <a:xfrm>
            <a:off x="281475" y="3142886"/>
            <a:ext cx="1177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300*300 inputs</a:t>
            </a:r>
            <a:endParaRPr sz="1800">
              <a:solidFill>
                <a:srgbClr val="1155C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" name="Google Shape;427;p64"/>
          <p:cNvSpPr/>
          <p:nvPr/>
        </p:nvSpPr>
        <p:spPr>
          <a:xfrm>
            <a:off x="3452325" y="2794111"/>
            <a:ext cx="652500" cy="2405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28;p64"/>
          <p:cNvSpPr/>
          <p:nvPr/>
        </p:nvSpPr>
        <p:spPr>
          <a:xfrm>
            <a:off x="3528525" y="5275711"/>
            <a:ext cx="3422400" cy="1260600"/>
          </a:xfrm>
          <a:prstGeom prst="wedgeRectCallout">
            <a:avLst>
              <a:gd name="adj1" fmla="val -35832"/>
              <a:gd name="adj2" fmla="val -68311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Suppose you have </a:t>
            </a:r>
            <a:r>
              <a:rPr lang="en-US" sz="24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four</a:t>
            </a:r>
            <a:r>
              <a:rPr lang="en-US" sz="24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 neurons in the hidden layer</a:t>
            </a:r>
            <a:endParaRPr sz="240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" name="Google Shape;429;p64"/>
          <p:cNvSpPr/>
          <p:nvPr/>
        </p:nvSpPr>
        <p:spPr>
          <a:xfrm>
            <a:off x="633375" y="1259336"/>
            <a:ext cx="5680800" cy="5757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Fully Connected Normal NN</a:t>
            </a:r>
            <a:endParaRPr sz="3000"/>
          </a:p>
        </p:txBody>
      </p:sp>
      <p:sp>
        <p:nvSpPr>
          <p:cNvPr id="19" name="Google Shape;430;p64"/>
          <p:cNvSpPr/>
          <p:nvPr/>
        </p:nvSpPr>
        <p:spPr>
          <a:xfrm>
            <a:off x="4260725" y="1991111"/>
            <a:ext cx="2414700" cy="1659600"/>
          </a:xfrm>
          <a:prstGeom prst="wedgeRectCallout">
            <a:avLst>
              <a:gd name="adj1" fmla="val -54618"/>
              <a:gd name="adj2" fmla="val 80550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300*300*4+1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About 360,001 weights 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" name="Google Shape;432;p64"/>
          <p:cNvSpPr/>
          <p:nvPr/>
        </p:nvSpPr>
        <p:spPr>
          <a:xfrm>
            <a:off x="7750175" y="941186"/>
            <a:ext cx="4055700" cy="4933200"/>
          </a:xfrm>
          <a:prstGeom prst="wedgeRectCallout">
            <a:avLst>
              <a:gd name="adj1" fmla="val -69763"/>
              <a:gd name="adj2" fmla="val 16137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Fully-Connected Neural Network in Computer Vision:</a:t>
            </a:r>
            <a:endParaRPr sz="240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Georgia"/>
              <a:buChar char="●"/>
            </a:pPr>
            <a:r>
              <a:rPr lang="en-US" sz="24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Slow</a:t>
            </a:r>
            <a:endParaRPr sz="240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Georgia"/>
              <a:buChar char="●"/>
            </a:pPr>
            <a:r>
              <a:rPr lang="en-US" sz="24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Overfit</a:t>
            </a:r>
            <a:endParaRPr sz="240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" name="Google Shape;43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300" y="3355386"/>
            <a:ext cx="2343826" cy="234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43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563" y="3871786"/>
            <a:ext cx="1441025" cy="146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87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altLang="zh-CN" sz="3200" dirty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Neural Networks: </a:t>
            </a:r>
            <a:r>
              <a:rPr lang="en-US" altLang="zh-CN" sz="3200" dirty="0" smtClean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CNN</a:t>
            </a:r>
            <a:endParaRPr lang="en-US" sz="28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85272" y="454310"/>
            <a:ext cx="11976099" cy="61309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Convolutional Neural Networks:</a:t>
            </a: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zh-CN" altLang="zh-CN" sz="3000" dirty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29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9" name="Google Shape;44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20" y="1245075"/>
            <a:ext cx="3724275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4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795" y="3311450"/>
            <a:ext cx="151447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4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6682" y="274625"/>
            <a:ext cx="5236049" cy="644682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44;p65"/>
          <p:cNvSpPr/>
          <p:nvPr/>
        </p:nvSpPr>
        <p:spPr>
          <a:xfrm>
            <a:off x="8265507" y="1574375"/>
            <a:ext cx="3520500" cy="435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45;p65"/>
          <p:cNvSpPr/>
          <p:nvPr/>
        </p:nvSpPr>
        <p:spPr>
          <a:xfrm>
            <a:off x="9335757" y="250650"/>
            <a:ext cx="1197000" cy="42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" name="Google Shape;446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79382" y="2639027"/>
            <a:ext cx="2506625" cy="25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47;p65"/>
          <p:cNvSpPr/>
          <p:nvPr/>
        </p:nvSpPr>
        <p:spPr>
          <a:xfrm>
            <a:off x="9335757" y="5232275"/>
            <a:ext cx="2506500" cy="5757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Georgia" pitchFamily="18" charset="0"/>
              </a:rPr>
              <a:t>Feature Map:</a:t>
            </a:r>
            <a:endParaRPr sz="1800" b="1" dirty="0">
              <a:latin typeface="Georgia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Georgia" pitchFamily="18" charset="0"/>
              </a:rPr>
              <a:t>with new “pixels”</a:t>
            </a:r>
            <a:endParaRPr sz="1800" dirty="0">
              <a:latin typeface="Georgia" pitchFamily="18" charset="0"/>
            </a:endParaRPr>
          </a:p>
        </p:txBody>
      </p:sp>
      <p:pic>
        <p:nvPicPr>
          <p:cNvPr id="46" name="Google Shape;448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5282" y="3665975"/>
            <a:ext cx="531356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49;p65"/>
          <p:cNvSpPr/>
          <p:nvPr/>
        </p:nvSpPr>
        <p:spPr>
          <a:xfrm>
            <a:off x="7364232" y="1405400"/>
            <a:ext cx="971700" cy="45207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50;p65"/>
          <p:cNvSpPr/>
          <p:nvPr/>
        </p:nvSpPr>
        <p:spPr>
          <a:xfrm>
            <a:off x="620486" y="5290700"/>
            <a:ext cx="4701396" cy="8922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Georgia" pitchFamily="18" charset="0"/>
              </a:rPr>
              <a:t>Convolution Layer (Filter/Kernel):</a:t>
            </a:r>
            <a:endParaRPr sz="1800" b="1" dirty="0">
              <a:latin typeface="Georgia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Georgia" pitchFamily="18" charset="0"/>
              </a:rPr>
              <a:t>Suppose Slide Stride=2</a:t>
            </a:r>
            <a:endParaRPr sz="1800" dirty="0">
              <a:latin typeface="Georgia" pitchFamily="18" charset="0"/>
            </a:endParaRPr>
          </a:p>
        </p:txBody>
      </p:sp>
      <p:sp>
        <p:nvSpPr>
          <p:cNvPr id="49" name="Google Shape;451;p65"/>
          <p:cNvSpPr/>
          <p:nvPr/>
        </p:nvSpPr>
        <p:spPr>
          <a:xfrm>
            <a:off x="7138932" y="250650"/>
            <a:ext cx="1661700" cy="42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452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55736" y="2927450"/>
            <a:ext cx="892200" cy="8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453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632082" y="2927450"/>
            <a:ext cx="892200" cy="9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454;p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31107" y="4018025"/>
            <a:ext cx="971700" cy="94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455;p6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32082" y="4018025"/>
            <a:ext cx="892200" cy="93215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457;p65"/>
          <p:cNvSpPr/>
          <p:nvPr/>
        </p:nvSpPr>
        <p:spPr>
          <a:xfrm>
            <a:off x="7857132" y="189375"/>
            <a:ext cx="3857100" cy="918900"/>
          </a:xfrm>
          <a:prstGeom prst="wedgeRectCallout">
            <a:avLst>
              <a:gd name="adj1" fmla="val -74096"/>
              <a:gd name="adj2" fmla="val 59348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Local/Sparse Connectivity:</a:t>
            </a:r>
            <a:endParaRPr sz="240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Sharing weights</a:t>
            </a:r>
            <a:endParaRPr sz="240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5" name="Google Shape;458;p6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0720" y="1259363"/>
            <a:ext cx="2619375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459;p65"/>
          <p:cNvSpPr/>
          <p:nvPr/>
        </p:nvSpPr>
        <p:spPr>
          <a:xfrm>
            <a:off x="710732" y="1655175"/>
            <a:ext cx="1274100" cy="12723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460;p65"/>
          <p:cNvSpPr/>
          <p:nvPr/>
        </p:nvSpPr>
        <p:spPr>
          <a:xfrm>
            <a:off x="710732" y="3026775"/>
            <a:ext cx="1274100" cy="12723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461;p65"/>
          <p:cNvSpPr/>
          <p:nvPr/>
        </p:nvSpPr>
        <p:spPr>
          <a:xfrm>
            <a:off x="2082332" y="1655175"/>
            <a:ext cx="1274100" cy="12723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462;p65"/>
          <p:cNvSpPr/>
          <p:nvPr/>
        </p:nvSpPr>
        <p:spPr>
          <a:xfrm>
            <a:off x="2082332" y="3026775"/>
            <a:ext cx="1274100" cy="12723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463;p6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72307" y="1191375"/>
            <a:ext cx="3178999" cy="15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464;p65"/>
          <p:cNvSpPr/>
          <p:nvPr/>
        </p:nvSpPr>
        <p:spPr>
          <a:xfrm>
            <a:off x="3634982" y="1198200"/>
            <a:ext cx="1661700" cy="918900"/>
          </a:xfrm>
          <a:prstGeom prst="wedgeRectCallout">
            <a:avLst>
              <a:gd name="adj1" fmla="val -64089"/>
              <a:gd name="adj2" fmla="val 84496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Spatially organized</a:t>
            </a:r>
            <a:endParaRPr sz="240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1487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altLang="zh-CN" sz="3200" dirty="0" err="1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Baidu</a:t>
            </a:r>
            <a:r>
              <a:rPr lang="en-US" altLang="zh-CN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 AI Brain Wins In Face-Recognition Competitions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074" name="Picture 2" descr="http://img-2.sfcdn.org/articles/a93a810568791eb10f3891fa3141abc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1" y="469462"/>
            <a:ext cx="7197271" cy="353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mg.zcool.cn/community/011fcf58bd335ca801219c772a4bd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60" y="465196"/>
            <a:ext cx="3470076" cy="617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mtrend.cn/uploads/pic/201701/1483759230380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0" y="3203750"/>
            <a:ext cx="7254587" cy="342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30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altLang="zh-CN" sz="3200" dirty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Neural Networks: </a:t>
            </a:r>
            <a:r>
              <a:rPr lang="en-US" altLang="zh-CN" sz="3200" dirty="0" smtClean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CNN</a:t>
            </a:r>
            <a:endParaRPr lang="en-US" sz="28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85272" y="454310"/>
            <a:ext cx="11976099" cy="61309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Convolutional Neural Networks</a:t>
            </a:r>
            <a:endParaRPr lang="zh-CN" altLang="zh-CN" sz="3000" dirty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30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Google Shape;95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475" y="2115899"/>
            <a:ext cx="2230675" cy="41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51;p106"/>
          <p:cNvSpPr txBox="1"/>
          <p:nvPr/>
        </p:nvSpPr>
        <p:spPr>
          <a:xfrm>
            <a:off x="281475" y="3175544"/>
            <a:ext cx="1177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300*300 inputs</a:t>
            </a:r>
            <a:endParaRPr sz="1800">
              <a:solidFill>
                <a:srgbClr val="1155C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" name="Google Shape;952;p106"/>
          <p:cNvSpPr/>
          <p:nvPr/>
        </p:nvSpPr>
        <p:spPr>
          <a:xfrm>
            <a:off x="3452325" y="2826769"/>
            <a:ext cx="652500" cy="2405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53;p106"/>
          <p:cNvSpPr/>
          <p:nvPr/>
        </p:nvSpPr>
        <p:spPr>
          <a:xfrm>
            <a:off x="4260725" y="4922644"/>
            <a:ext cx="2414700" cy="1570200"/>
          </a:xfrm>
          <a:prstGeom prst="wedgeRectCallout">
            <a:avLst>
              <a:gd name="adj1" fmla="val -54035"/>
              <a:gd name="adj2" fmla="val -66143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Suppose you have </a:t>
            </a:r>
            <a:r>
              <a:rPr lang="en-US" sz="24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four</a:t>
            </a:r>
            <a:r>
              <a:rPr lang="en-US" sz="24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 neurons in the hidden layer</a:t>
            </a:r>
            <a:endParaRPr sz="240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" name="Google Shape;955;p106"/>
          <p:cNvSpPr/>
          <p:nvPr/>
        </p:nvSpPr>
        <p:spPr>
          <a:xfrm>
            <a:off x="633375" y="1291994"/>
            <a:ext cx="5680800" cy="5757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Garamond" pitchFamily="18" charset="0"/>
              </a:rPr>
              <a:t>Fully Connected Normal NN</a:t>
            </a:r>
            <a:endParaRPr sz="3000" b="1" dirty="0">
              <a:latin typeface="Garamond" pitchFamily="18" charset="0"/>
            </a:endParaRPr>
          </a:p>
        </p:txBody>
      </p:sp>
      <p:sp>
        <p:nvSpPr>
          <p:cNvPr id="16" name="Google Shape;958;p106"/>
          <p:cNvSpPr/>
          <p:nvPr/>
        </p:nvSpPr>
        <p:spPr>
          <a:xfrm>
            <a:off x="4260725" y="2023769"/>
            <a:ext cx="2414700" cy="1071900"/>
          </a:xfrm>
          <a:prstGeom prst="wedgeRectCallout">
            <a:avLst>
              <a:gd name="adj1" fmla="val -51687"/>
              <a:gd name="adj2" fmla="val 104891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300*300*4+1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About 360,001 weights 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" name="Google Shape;96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00" y="3974869"/>
            <a:ext cx="1441025" cy="14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954;p106"/>
          <p:cNvSpPr/>
          <p:nvPr/>
        </p:nvSpPr>
        <p:spPr>
          <a:xfrm>
            <a:off x="7853775" y="1291994"/>
            <a:ext cx="2627400" cy="5757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Garamond" pitchFamily="18" charset="0"/>
              </a:rPr>
              <a:t>CNN</a:t>
            </a:r>
            <a:endParaRPr sz="3000" b="1" dirty="0">
              <a:latin typeface="Garamond" pitchFamily="18" charset="0"/>
            </a:endParaRPr>
          </a:p>
        </p:txBody>
      </p:sp>
      <p:sp>
        <p:nvSpPr>
          <p:cNvPr id="21" name="Google Shape;956;p106"/>
          <p:cNvSpPr/>
          <p:nvPr/>
        </p:nvSpPr>
        <p:spPr>
          <a:xfrm>
            <a:off x="7853775" y="5232169"/>
            <a:ext cx="3168300" cy="1260600"/>
          </a:xfrm>
          <a:prstGeom prst="wedgeRectCallout">
            <a:avLst>
              <a:gd name="adj1" fmla="val -20537"/>
              <a:gd name="adj2" fmla="val -81257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Suppose you have </a:t>
            </a:r>
            <a:r>
              <a:rPr lang="en-US" sz="24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four</a:t>
            </a:r>
            <a:r>
              <a:rPr lang="en-US" sz="24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5*5 </a:t>
            </a:r>
            <a:r>
              <a:rPr lang="en-US" sz="24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kernels in the convolution layer</a:t>
            </a:r>
            <a:endParaRPr sz="240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" name="Google Shape;957;p106"/>
          <p:cNvSpPr txBox="1"/>
          <p:nvPr/>
        </p:nvSpPr>
        <p:spPr>
          <a:xfrm>
            <a:off x="6225075" y="3251744"/>
            <a:ext cx="1177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300*300 inputs</a:t>
            </a:r>
            <a:endParaRPr sz="1800">
              <a:solidFill>
                <a:srgbClr val="1155C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" name="Google Shape;960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2900" y="2726019"/>
            <a:ext cx="3168284" cy="20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961;p106"/>
          <p:cNvSpPr/>
          <p:nvPr/>
        </p:nvSpPr>
        <p:spPr>
          <a:xfrm>
            <a:off x="10277025" y="1947569"/>
            <a:ext cx="1723800" cy="1071900"/>
          </a:xfrm>
          <a:prstGeom prst="wedgeRectCallout">
            <a:avLst>
              <a:gd name="adj1" fmla="val -51687"/>
              <a:gd name="adj2" fmla="val 104891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(5*5+1)*4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Only 104 weights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0689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altLang="zh-CN" sz="3200" dirty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Neural Networks: </a:t>
            </a:r>
            <a:r>
              <a:rPr lang="en-US" altLang="zh-CN" sz="3200" dirty="0" smtClean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Alternative Variants</a:t>
            </a:r>
            <a:endParaRPr lang="en-US" sz="28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85272" y="740229"/>
            <a:ext cx="11976099" cy="56605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3000" dirty="0" smtClean="0">
                <a:latin typeface="Garamond" pitchFamily="18" charset="0"/>
                <a:ea typeface="+mn-ea"/>
              </a:rPr>
              <a:t>Recurrent Neural Networks (RNN)</a:t>
            </a:r>
            <a:endParaRPr lang="zh-CN" altLang="zh-CN" sz="3000" dirty="0">
              <a:latin typeface="Garamond" pitchFamily="18" charset="0"/>
              <a:ea typeface="+mn-ea"/>
            </a:endParaRPr>
          </a:p>
          <a:p>
            <a:pPr marL="793115" indent="-342900">
              <a:lnSpc>
                <a:spcPct val="15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Time-dependent Neuron States</a:t>
            </a:r>
          </a:p>
          <a:p>
            <a:pPr marL="793115" indent="-342900">
              <a:lnSpc>
                <a:spcPct val="15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Long-Short-Term-Memory (LSTM) </a:t>
            </a: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Restricted Boltzmann Machine (RBM)</a:t>
            </a:r>
            <a:endParaRPr lang="zh-CN" altLang="zh-CN" sz="3000" dirty="0" smtClean="0">
              <a:latin typeface="Garamond" pitchFamily="18" charset="0"/>
              <a:ea typeface="+mn-ea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Deep Belief Network (DBN)</a:t>
            </a: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Auto-Encoder</a:t>
            </a: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More…</a:t>
            </a:r>
            <a:endParaRPr lang="zh-CN" altLang="zh-CN" sz="3000" dirty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31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28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428989" y="670981"/>
            <a:ext cx="11334021" cy="56130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zh-CN" altLang="zh-CN" sz="2400" dirty="0">
              <a:effectLst/>
              <a:latin typeface="Garamond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8988" y="2780838"/>
            <a:ext cx="11334021" cy="1393371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82500" lnSpcReduction="20000"/>
          </a:bodyPr>
          <a:lstStyle>
            <a:lvl1pPr algn="l" defTabSz="914377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26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5400" b="0" dirty="0" smtClean="0">
                <a:latin typeface="Garamond" panose="02020404030301010803" pitchFamily="18" charset="0"/>
              </a:rPr>
              <a:t>Neural Networks: </a:t>
            </a:r>
          </a:p>
          <a:p>
            <a:pPr algn="ctr"/>
            <a:r>
              <a:rPr lang="en-US" sz="5400" b="0" dirty="0" smtClean="0">
                <a:latin typeface="Garamond" panose="02020404030301010803" pitchFamily="18" charset="0"/>
              </a:rPr>
              <a:t>Applications in IS Research</a:t>
            </a:r>
            <a:endParaRPr lang="en-US" sz="4900" b="0" dirty="0">
              <a:latin typeface="Garamond" panose="02020404030301010803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32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39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altLang="zh-CN" sz="3200" dirty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Neural Networks: </a:t>
            </a:r>
            <a:r>
              <a:rPr lang="en-US" altLang="zh-CN" sz="3200" dirty="0" smtClean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Applications</a:t>
            </a:r>
            <a:endParaRPr lang="en-US" sz="32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85272" y="454310"/>
            <a:ext cx="11976099" cy="61309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3000" dirty="0" smtClean="0">
                <a:latin typeface="Garamond" pitchFamily="18" charset="0"/>
                <a:ea typeface="+mn-ea"/>
              </a:rPr>
              <a:t>Academic Research</a:t>
            </a:r>
            <a:endParaRPr lang="zh-CN" altLang="zh-CN" sz="3000" dirty="0">
              <a:latin typeface="Garamond" pitchFamily="18" charset="0"/>
              <a:ea typeface="+mn-ea"/>
            </a:endParaRPr>
          </a:p>
          <a:p>
            <a:pPr marL="793115" indent="-342900">
              <a:lnSpc>
                <a:spcPct val="10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en-US" altLang="zh-CN" sz="2200" kern="0" dirty="0" err="1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Shunyuan</a:t>
            </a:r>
            <a:r>
              <a:rPr lang="en-US" altLang="zh-CN" sz="22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 Zhang, </a:t>
            </a:r>
            <a:r>
              <a:rPr lang="en-US" altLang="zh-CN" sz="2200" kern="0" dirty="0" err="1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Dokyun</a:t>
            </a:r>
            <a:r>
              <a:rPr lang="en-US" altLang="zh-CN" sz="22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 Lee, </a:t>
            </a:r>
            <a:r>
              <a:rPr lang="en-US" altLang="zh-CN" sz="2200" kern="0" dirty="0" err="1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Param</a:t>
            </a:r>
            <a:r>
              <a:rPr lang="en-US" altLang="zh-CN" sz="22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 </a:t>
            </a:r>
            <a:r>
              <a:rPr lang="en-US" altLang="zh-CN" sz="2200" kern="0" dirty="0" err="1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Vir</a:t>
            </a:r>
            <a:r>
              <a:rPr lang="en-US" altLang="zh-CN" sz="22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 Singh, </a:t>
            </a:r>
            <a:r>
              <a:rPr lang="en-US" altLang="zh-CN" sz="2200" kern="0" dirty="0" err="1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Kannan</a:t>
            </a:r>
            <a:r>
              <a:rPr lang="en-US" altLang="zh-CN" sz="22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 </a:t>
            </a:r>
            <a:r>
              <a:rPr lang="en-US" altLang="zh-CN" sz="2200" kern="0" dirty="0" err="1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Srinivasan</a:t>
            </a:r>
            <a:r>
              <a:rPr lang="en-US" altLang="zh-CN" sz="22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. </a:t>
            </a:r>
            <a:r>
              <a:rPr lang="en-US" altLang="zh-CN" sz="2200" i="1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How Much is an Image Worth? </a:t>
            </a:r>
            <a:r>
              <a:rPr lang="en-US" altLang="zh-CN" sz="2200" i="1" kern="0" dirty="0" err="1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Airbnb</a:t>
            </a:r>
            <a:r>
              <a:rPr lang="en-US" altLang="zh-CN" sz="2200" i="1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 Property Demand Analytics Leveraging A Scalable Image Classification Algorithm</a:t>
            </a:r>
            <a:r>
              <a:rPr lang="en-US" altLang="zh-CN" sz="22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. Working Paper</a:t>
            </a:r>
            <a:r>
              <a:rPr lang="en-US" altLang="zh-CN" sz="2200" kern="0" dirty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. (</a:t>
            </a:r>
            <a:r>
              <a:rPr lang="en-US" altLang="zh-CN" sz="2200" kern="0" dirty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  <a:hlinkClick r:id="rId3"/>
              </a:rPr>
              <a:t>https://</a:t>
            </a:r>
            <a:r>
              <a:rPr lang="en-US" altLang="zh-CN" sz="22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  <a:hlinkClick r:id="rId3"/>
              </a:rPr>
              <a:t>papers.ssrn.com/sol3/papers.cfm?abstract_id=2976021</a:t>
            </a:r>
            <a:r>
              <a:rPr lang="en-US" altLang="zh-CN" sz="22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)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33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374488"/>
            <a:ext cx="6977300" cy="4091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7084342" y="2527475"/>
            <a:ext cx="4628685" cy="3785652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 anchor="ctr" anchorCtr="0">
            <a:spAutoFit/>
          </a:bodyPr>
          <a:lstStyle/>
          <a:p>
            <a:pPr marL="735965" indent="-285750">
              <a:lnSpc>
                <a:spcPct val="10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en-US" altLang="zh-CN" sz="2400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Question: What is the effect of joining </a:t>
            </a:r>
            <a:r>
              <a:rPr lang="en-US" altLang="zh-CN" sz="2400" kern="0" dirty="0" err="1">
                <a:solidFill>
                  <a:srgbClr val="000000"/>
                </a:solidFill>
                <a:latin typeface="Garamond" pitchFamily="18" charset="0"/>
                <a:cs typeface="Times New Roman"/>
              </a:rPr>
              <a:t>Airbnb</a:t>
            </a:r>
            <a:r>
              <a:rPr lang="en-US" altLang="zh-CN" sz="2400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 photography program (i.e., verified photos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)?</a:t>
            </a:r>
          </a:p>
          <a:p>
            <a:pPr marL="735965" indent="-285750">
              <a:lnSpc>
                <a:spcPct val="100000"/>
              </a:lnSpc>
              <a:buFont typeface="Arial" pitchFamily="34" charset="0"/>
              <a:buChar char="•"/>
              <a:tabLst>
                <a:tab pos="4800600" algn="l"/>
              </a:tabLst>
            </a:pPr>
            <a:endParaRPr lang="en-US" altLang="zh-CN" sz="2400" kern="0" dirty="0">
              <a:solidFill>
                <a:srgbClr val="000000"/>
              </a:solidFill>
              <a:latin typeface="Garamond" pitchFamily="18" charset="0"/>
              <a:cs typeface="Times New Roman"/>
            </a:endParaRPr>
          </a:p>
          <a:p>
            <a:pPr marL="735965" indent="-285750">
              <a:lnSpc>
                <a:spcPct val="10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en-US" altLang="zh-CN" sz="2400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Training: Label image quality on Amazon Mechanical 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Turk</a:t>
            </a:r>
          </a:p>
          <a:p>
            <a:pPr marL="735965" indent="-285750">
              <a:lnSpc>
                <a:spcPct val="100000"/>
              </a:lnSpc>
              <a:buFont typeface="Arial" pitchFamily="34" charset="0"/>
              <a:buChar char="•"/>
              <a:tabLst>
                <a:tab pos="4800600" algn="l"/>
              </a:tabLst>
            </a:pPr>
            <a:endParaRPr lang="en-US" altLang="zh-CN" sz="2400" kern="0" dirty="0">
              <a:solidFill>
                <a:srgbClr val="000000"/>
              </a:solidFill>
              <a:latin typeface="Garamond" pitchFamily="18" charset="0"/>
              <a:cs typeface="Times New Roman"/>
            </a:endParaRPr>
          </a:p>
          <a:p>
            <a:pPr marL="735965" indent="-285750">
              <a:lnSpc>
                <a:spcPct val="10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en-US" altLang="zh-CN" sz="2400" kern="0" dirty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CNN (VGG-16): Image quality and (12) interpretable image features</a:t>
            </a:r>
            <a:endParaRPr lang="zh-CN" altLang="zh-CN" sz="2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28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altLang="zh-CN" sz="3200" dirty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Neural Networks: </a:t>
            </a:r>
            <a:r>
              <a:rPr lang="en-US" altLang="zh-CN" sz="3200" dirty="0" smtClean="0">
                <a:solidFill>
                  <a:prstClr val="white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Applications</a:t>
            </a:r>
            <a:endParaRPr lang="en-US" sz="28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85272" y="533401"/>
            <a:ext cx="11976099" cy="5867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3000" dirty="0" smtClean="0">
                <a:latin typeface="Garamond" pitchFamily="18" charset="0"/>
                <a:ea typeface="+mn-ea"/>
              </a:rPr>
              <a:t>Computer Vision</a:t>
            </a:r>
            <a:endParaRPr lang="zh-CN" altLang="zh-CN" sz="3000" dirty="0">
              <a:latin typeface="Garamond" pitchFamily="18" charset="0"/>
              <a:ea typeface="+mn-ea"/>
            </a:endParaRPr>
          </a:p>
          <a:p>
            <a:pPr marL="793115" indent="-342900">
              <a:lnSpc>
                <a:spcPct val="15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Image Classification, Face Recognition, Object Detection</a:t>
            </a:r>
          </a:p>
          <a:p>
            <a:pPr marL="793115" indent="-342900">
              <a:lnSpc>
                <a:spcPct val="15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Video Mining</a:t>
            </a: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Natural Language Processing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Textua</a:t>
            </a:r>
            <a:r>
              <a:rPr lang="en-US" altLang="zh-CN" sz="2400" kern="0" dirty="0" smtClean="0">
                <a:solidFill>
                  <a:srgbClr val="000000"/>
                </a:solidFill>
                <a:latin typeface="Garamond" pitchFamily="18" charset="0"/>
                <a:cs typeface="Times New Roman"/>
              </a:rPr>
              <a:t>l Feature Extraction (e.g., Content features, sentiment/semantic features, etc.)</a:t>
            </a:r>
            <a:endParaRPr lang="en-US" altLang="zh-CN" sz="24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Time Series Forecasting</a:t>
            </a: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Speech Recognition</a:t>
            </a: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3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More…</a:t>
            </a:r>
            <a:endParaRPr lang="zh-CN" altLang="zh-CN" sz="3000" dirty="0">
              <a:latin typeface="Garamond" pitchFamily="18" charset="0"/>
              <a:ea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34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47627" y="5409059"/>
            <a:ext cx="4628685" cy="830997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 anchor="ctr" anchorCtr="0">
            <a:spAutoFit/>
          </a:bodyPr>
          <a:lstStyle/>
          <a:p>
            <a:pPr marL="450215">
              <a:lnSpc>
                <a:spcPct val="100000"/>
              </a:lnSpc>
              <a:tabLst>
                <a:tab pos="4800600" algn="l"/>
              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Garamond" pitchFamily="18" charset="0"/>
              </a:rPr>
              <a:t>Remember:</a:t>
            </a:r>
          </a:p>
          <a:p>
            <a:pPr marL="450215">
              <a:lnSpc>
                <a:spcPct val="100000"/>
              </a:lnSpc>
              <a:tabLst>
                <a:tab pos="4800600" algn="l"/>
              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Garamond" pitchFamily="18" charset="0"/>
              </a:rPr>
              <a:t>Earn money and Buy GPUs</a:t>
            </a:r>
            <a:endParaRPr lang="zh-CN" altLang="zh-CN" sz="2400" b="1" dirty="0">
              <a:solidFill>
                <a:srgbClr val="FF0000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One </a:t>
            </a: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Sentence for Machine </a:t>
            </a:r>
            <a:r>
              <a:rPr lang="en-US" sz="32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Learning And Deep Learning</a:t>
            </a:r>
            <a:endParaRPr lang="en-US" sz="3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436932" y="6606334"/>
            <a:ext cx="768604" cy="291457"/>
          </a:xfrm>
        </p:spPr>
        <p:txBody>
          <a:bodyPr/>
          <a:lstStyle/>
          <a:p>
            <a:pPr marL="0" marR="0" lvl="0" indent="0" algn="r" defTabSz="1149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Helvetica" pitchFamily="34" charset="0"/>
              </a:rPr>
              <a:t>6/23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Helvetica" pitchFamily="34" charset="0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999068" y="2383971"/>
            <a:ext cx="10515600" cy="2712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 smtClean="0">
                <a:latin typeface="Book Antiqua" pitchFamily="18" charset="0"/>
              </a:rPr>
              <a:t>In God we trust, all others bring data</a:t>
            </a:r>
          </a:p>
          <a:p>
            <a:r>
              <a:rPr lang="en-US" sz="4000" i="1" dirty="0" smtClean="0">
                <a:latin typeface="Garamond" panose="02020404030301010803" pitchFamily="18" charset="0"/>
              </a:rPr>
              <a:t>                                                        </a:t>
            </a:r>
          </a:p>
          <a:p>
            <a:endParaRPr lang="en-US" sz="4000" i="1" dirty="0">
              <a:latin typeface="Garamond" panose="02020404030301010803" pitchFamily="18" charset="0"/>
            </a:endParaRPr>
          </a:p>
          <a:p>
            <a:r>
              <a:rPr lang="en-US" sz="2400" i="1" dirty="0" smtClean="0">
                <a:latin typeface="Garamond" panose="02020404030301010803" pitchFamily="18" charset="0"/>
              </a:rPr>
              <a:t>                                                        ------</a:t>
            </a:r>
            <a:r>
              <a:rPr lang="en-US" sz="2400" dirty="0" smtClean="0">
                <a:latin typeface="Garamond" panose="02020404030301010803" pitchFamily="18" charset="0"/>
              </a:rPr>
              <a:t>William </a:t>
            </a:r>
            <a:r>
              <a:rPr lang="en-US" sz="2400" dirty="0">
                <a:latin typeface="Garamond" panose="02020404030301010803" pitchFamily="18" charset="0"/>
              </a:rPr>
              <a:t>Edwards Deming (</a:t>
            </a:r>
            <a:r>
              <a:rPr lang="en-US" sz="2400" dirty="0" smtClean="0">
                <a:latin typeface="Garamond" panose="02020404030301010803" pitchFamily="18" charset="0"/>
              </a:rPr>
              <a:t>1900-1993)</a:t>
            </a:r>
            <a:endParaRPr lang="en-US" sz="2400" dirty="0">
              <a:latin typeface="Garamond" panose="02020404030301010803" pitchFamily="18" charset="0"/>
            </a:endParaRPr>
          </a:p>
          <a:p>
            <a:r>
              <a:rPr lang="en-US" sz="4000" i="1" dirty="0">
                <a:latin typeface="Garamond" panose="02020404030301010803" pitchFamily="18" charset="0"/>
              </a:rPr>
              <a:t>                       </a:t>
            </a:r>
            <a:r>
              <a:rPr lang="en-US" sz="4000" i="1" dirty="0" smtClean="0">
                <a:latin typeface="Garamond" panose="02020404030301010803" pitchFamily="18" charset="0"/>
              </a:rPr>
              <a:t>                 </a:t>
            </a:r>
            <a:endParaRPr lang="en-US" sz="4000" i="1" dirty="0">
              <a:latin typeface="Garamond" panose="02020404030301010803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066801" y="5903215"/>
            <a:ext cx="10515600" cy="669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>
                <a:latin typeface="Garamond" panose="02020404030301010803" pitchFamily="18" charset="0"/>
              </a:rPr>
              <a:t>From “The Elements of Statistical Learning” (ESL) by Trevor Hastie, Robert </a:t>
            </a:r>
            <a:r>
              <a:rPr lang="en-US" sz="1200" dirty="0" err="1" smtClean="0">
                <a:latin typeface="Garamond" panose="02020404030301010803" pitchFamily="18" charset="0"/>
              </a:rPr>
              <a:t>Tibshirani</a:t>
            </a:r>
            <a:r>
              <a:rPr lang="en-US" sz="1200" dirty="0" smtClean="0">
                <a:latin typeface="Garamond" panose="02020404030301010803" pitchFamily="18" charset="0"/>
              </a:rPr>
              <a:t> and Jerome Friedman</a:t>
            </a:r>
            <a:endParaRPr lang="en-US" sz="1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Title 1 2 1"/>
          <p:cNvSpPr txBox="1">
            <a:spLocks/>
          </p:cNvSpPr>
          <p:nvPr/>
        </p:nvSpPr>
        <p:spPr>
          <a:xfrm>
            <a:off x="428989" y="670981"/>
            <a:ext cx="11334021" cy="56130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zh-CN" altLang="zh-CN" sz="2400" dirty="0">
              <a:effectLst/>
              <a:latin typeface="Garamond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8988" y="2780838"/>
            <a:ext cx="11334021" cy="1393371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377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26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zh-CN" sz="5400" b="0" dirty="0" smtClean="0">
                <a:latin typeface="Garamond" panose="02020404030301010803" pitchFamily="18" charset="0"/>
              </a:rPr>
              <a:t>Thank You !</a:t>
            </a:r>
            <a:endParaRPr lang="en-US" sz="4900" b="0" dirty="0">
              <a:latin typeface="Garamond" panose="02020404030301010803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36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04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Machine Learning And Deep Learning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100" name="Picture 4" descr="C:\Users\MOZART~1\AppData\Local\Temp\snap_screen_201902242335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91" y="547187"/>
            <a:ext cx="9470615" cy="603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on fi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485" y="666928"/>
            <a:ext cx="1709057" cy="12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12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How Does Machine Learns ?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itle 1 2 1"/>
          <p:cNvSpPr txBox="1">
            <a:spLocks/>
          </p:cNvSpPr>
          <p:nvPr/>
        </p:nvSpPr>
        <p:spPr>
          <a:xfrm>
            <a:off x="63500" y="609600"/>
            <a:ext cx="12041414" cy="58673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Example: Price Prediction With Regression</a:t>
            </a:r>
            <a:endParaRPr lang="zh-CN" altLang="zh-CN" sz="2800" dirty="0" smtClean="0">
              <a:latin typeface="Garamond" pitchFamily="18" charset="0"/>
              <a:ea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00" y="465196"/>
            <a:ext cx="5472608" cy="2662176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 flipV="1">
            <a:off x="6831024" y="609600"/>
            <a:ext cx="5040560" cy="21602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227637"/>
              </p:ext>
            </p:extLst>
          </p:nvPr>
        </p:nvGraphicFramePr>
        <p:xfrm>
          <a:off x="6820137" y="3214458"/>
          <a:ext cx="5256585" cy="300346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53881"/>
                <a:gridCol w="1291741"/>
                <a:gridCol w="950124"/>
                <a:gridCol w="1176985"/>
                <a:gridCol w="983854"/>
              </a:tblGrid>
              <a:tr h="921062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ID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Size (m</a:t>
                      </a:r>
                      <a:r>
                        <a:rPr lang="en-US" sz="1800" baseline="300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2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)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#Bed</a:t>
                      </a:r>
                    </a:p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room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#Bath</a:t>
                      </a:r>
                    </a:p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room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7030A0"/>
                          </a:solidFill>
                          <a:latin typeface="Georgia" pitchFamily="18" charset="0"/>
                        </a:rPr>
                        <a:t>Price (k)</a:t>
                      </a:r>
                      <a:endParaRPr lang="en-US" sz="1800" dirty="0">
                        <a:solidFill>
                          <a:srgbClr val="7030A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</a:tr>
              <a:tr h="52060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1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65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2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2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7030A0"/>
                          </a:solidFill>
                          <a:latin typeface="Georgia" pitchFamily="18" charset="0"/>
                        </a:rPr>
                        <a:t>900</a:t>
                      </a:r>
                      <a:endParaRPr lang="en-US" sz="1800" dirty="0">
                        <a:solidFill>
                          <a:srgbClr val="7030A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</a:tr>
              <a:tr h="52060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2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72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3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2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7030A0"/>
                          </a:solidFill>
                          <a:latin typeface="Georgia" pitchFamily="18" charset="0"/>
                        </a:rPr>
                        <a:t>1200</a:t>
                      </a:r>
                      <a:endParaRPr lang="en-US" sz="1800" dirty="0">
                        <a:solidFill>
                          <a:srgbClr val="7030A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</a:tr>
              <a:tr h="52060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……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……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7030A0"/>
                          </a:solidFill>
                          <a:latin typeface="Georgia" pitchFamily="18" charset="0"/>
                        </a:rPr>
                        <a:t>……</a:t>
                      </a:r>
                    </a:p>
                  </a:txBody>
                  <a:tcPr/>
                </a:tc>
              </a:tr>
              <a:tr h="52060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n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50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1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Georgia" pitchFamily="18" charset="0"/>
                        </a:rPr>
                        <a:t>1</a:t>
                      </a:r>
                      <a:endParaRPr lang="en-US" sz="1800" dirty="0">
                        <a:solidFill>
                          <a:srgbClr val="FF000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7030A0"/>
                          </a:solidFill>
                          <a:latin typeface="Georgia" pitchFamily="18" charset="0"/>
                        </a:rPr>
                        <a:t>500</a:t>
                      </a:r>
                      <a:endParaRPr lang="en-US" sz="1800" dirty="0">
                        <a:solidFill>
                          <a:srgbClr val="7030A0"/>
                        </a:solidFill>
                        <a:latin typeface="Georgia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219233"/>
              </p:ext>
            </p:extLst>
          </p:nvPr>
        </p:nvGraphicFramePr>
        <p:xfrm>
          <a:off x="215900" y="2629934"/>
          <a:ext cx="6357938" cy="203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1" name="Equation" r:id="rId5" imgW="2920680" imgH="939600" progId="Equation.DSMT4">
                  <p:embed/>
                </p:oleObj>
              </mc:Choice>
              <mc:Fallback>
                <p:oleObj name="Equation" r:id="rId5" imgW="2920680" imgH="9396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2629934"/>
                        <a:ext cx="6357938" cy="203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圆角矩形标注 4"/>
          <p:cNvSpPr/>
          <p:nvPr/>
        </p:nvSpPr>
        <p:spPr>
          <a:xfrm>
            <a:off x="477147" y="2168708"/>
            <a:ext cx="678546" cy="272284"/>
          </a:xfrm>
          <a:prstGeom prst="wedgeRoundRectCallout">
            <a:avLst>
              <a:gd name="adj1" fmla="val 44942"/>
              <a:gd name="adj2" fmla="val 138461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Georgia" pitchFamily="18" charset="0"/>
              </a:rPr>
              <a:t>Size</a:t>
            </a:r>
            <a:endParaRPr lang="en-US" dirty="0">
              <a:solidFill>
                <a:srgbClr val="FF0000"/>
              </a:solidFill>
              <a:latin typeface="Georgia" pitchFamily="18" charset="0"/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1308097" y="2176514"/>
            <a:ext cx="1271812" cy="272284"/>
          </a:xfrm>
          <a:prstGeom prst="wedgeRoundRectCallout">
            <a:avLst>
              <a:gd name="adj1" fmla="val -7551"/>
              <a:gd name="adj2" fmla="val 142459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Georgia" pitchFamily="18" charset="0"/>
              </a:rPr>
              <a:t>Bedroom</a:t>
            </a:r>
            <a:endParaRPr lang="en-US" dirty="0">
              <a:solidFill>
                <a:srgbClr val="FF0000"/>
              </a:solidFill>
              <a:latin typeface="Georgia" pitchFamily="18" charset="0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2743200" y="2176514"/>
            <a:ext cx="1382486" cy="272284"/>
          </a:xfrm>
          <a:prstGeom prst="wedgeRoundRectCallout">
            <a:avLst>
              <a:gd name="adj1" fmla="val -18179"/>
              <a:gd name="adj2" fmla="val 142459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Georgia" pitchFamily="18" charset="0"/>
              </a:rPr>
              <a:t>Bathroom</a:t>
            </a:r>
            <a:endParaRPr lang="en-US" dirty="0">
              <a:solidFill>
                <a:srgbClr val="FF0000"/>
              </a:solidFill>
              <a:latin typeface="Georgia" pitchFamily="18" charset="0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5323114" y="2184966"/>
            <a:ext cx="1052400" cy="272284"/>
          </a:xfrm>
          <a:prstGeom prst="wedgeRoundRectCallout">
            <a:avLst>
              <a:gd name="adj1" fmla="val 24989"/>
              <a:gd name="adj2" fmla="val 134464"/>
              <a:gd name="adj3" fmla="val 1666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Georgia" pitchFamily="18" charset="0"/>
              </a:rPr>
              <a:t>Price</a:t>
            </a:r>
            <a:endParaRPr lang="en-US" dirty="0">
              <a:solidFill>
                <a:srgbClr val="7030A0"/>
              </a:solidFill>
              <a:latin typeface="Georgia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619480"/>
              </p:ext>
            </p:extLst>
          </p:nvPr>
        </p:nvGraphicFramePr>
        <p:xfrm>
          <a:off x="331788" y="4799013"/>
          <a:ext cx="5507037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2" name="Equation" r:id="rId7" imgW="2539800" imgH="799920" progId="Equation.DSMT4">
                  <p:embed/>
                </p:oleObj>
              </mc:Choice>
              <mc:Fallback>
                <p:oleObj name="Equation" r:id="rId7" imgW="2539800" imgH="79992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8" y="4799013"/>
                        <a:ext cx="5507037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334825"/>
              </p:ext>
            </p:extLst>
          </p:nvPr>
        </p:nvGraphicFramePr>
        <p:xfrm>
          <a:off x="477147" y="1445808"/>
          <a:ext cx="4671797" cy="487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3" name="Equation" r:id="rId9" imgW="1942920" imgH="203040" progId="Equation.DSMT4">
                  <p:embed/>
                </p:oleObj>
              </mc:Choice>
              <mc:Fallback>
                <p:oleObj name="Equation" r:id="rId9" imgW="1942920" imgH="20304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147" y="1445808"/>
                        <a:ext cx="4671797" cy="4878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972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How Does Machine Learns ?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139819" y="2601581"/>
            <a:ext cx="7357754" cy="1394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 smtClean="0">
                <a:latin typeface="Garamond" panose="02020404030301010803" pitchFamily="18" charset="0"/>
              </a:rPr>
              <a:t>Use </a:t>
            </a:r>
            <a:r>
              <a:rPr lang="en-US" altLang="zh-CN" sz="40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algorithms</a:t>
            </a:r>
            <a:r>
              <a:rPr lang="en-US" altLang="zh-CN" sz="4000" dirty="0" smtClean="0">
                <a:latin typeface="Garamond" panose="02020404030301010803" pitchFamily="18" charset="0"/>
              </a:rPr>
              <a:t> to </a:t>
            </a:r>
            <a:r>
              <a:rPr lang="en-US" altLang="zh-CN" sz="4000" dirty="0" smtClean="0">
                <a:solidFill>
                  <a:srgbClr val="C00000"/>
                </a:solidFill>
                <a:latin typeface="Garamond" panose="02020404030301010803" pitchFamily="18" charset="0"/>
              </a:rPr>
              <a:t>discover patterns </a:t>
            </a:r>
            <a:r>
              <a:rPr lang="en-US" altLang="zh-CN" sz="4000" dirty="0" smtClean="0">
                <a:latin typeface="Garamond" panose="02020404030301010803" pitchFamily="18" charset="0"/>
              </a:rPr>
              <a:t>in the </a:t>
            </a:r>
            <a:r>
              <a:rPr lang="en-US" altLang="zh-CN" sz="4000" dirty="0" smtClean="0">
                <a:solidFill>
                  <a:srgbClr val="00B050"/>
                </a:solidFill>
                <a:latin typeface="Garamond" panose="02020404030301010803" pitchFamily="18" charset="0"/>
              </a:rPr>
              <a:t>data</a:t>
            </a:r>
            <a:endParaRPr lang="en-US" sz="4000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grpSp>
        <p:nvGrpSpPr>
          <p:cNvPr id="22" name="Group 4"/>
          <p:cNvGrpSpPr/>
          <p:nvPr/>
        </p:nvGrpSpPr>
        <p:grpSpPr>
          <a:xfrm>
            <a:off x="2372557" y="1193150"/>
            <a:ext cx="2223811" cy="1581581"/>
            <a:chOff x="3493815" y="1193150"/>
            <a:chExt cx="2223811" cy="1581581"/>
          </a:xfrm>
        </p:grpSpPr>
        <p:sp>
          <p:nvSpPr>
            <p:cNvPr id="23" name="Title 1 2"/>
            <p:cNvSpPr txBox="1">
              <a:spLocks/>
            </p:cNvSpPr>
            <p:nvPr/>
          </p:nvSpPr>
          <p:spPr>
            <a:xfrm>
              <a:off x="3493815" y="1193150"/>
              <a:ext cx="2223811" cy="6695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>
                  <a:solidFill>
                    <a:srgbClr val="0070C0"/>
                  </a:solidFill>
                  <a:latin typeface="Garamond" panose="02020404030301010803" pitchFamily="18" charset="0"/>
                </a:rPr>
                <a:t>Machine</a:t>
              </a:r>
            </a:p>
          </p:txBody>
        </p:sp>
        <p:cxnSp>
          <p:nvCxnSpPr>
            <p:cNvPr id="24" name="Straight Arrow Connector 3"/>
            <p:cNvCxnSpPr/>
            <p:nvPr/>
          </p:nvCxnSpPr>
          <p:spPr>
            <a:xfrm>
              <a:off x="4330262" y="2007476"/>
              <a:ext cx="0" cy="767255"/>
            </a:xfrm>
            <a:prstGeom prst="straightConnector1">
              <a:avLst/>
            </a:prstGeom>
            <a:ln w="76200">
              <a:solidFill>
                <a:srgbClr val="002C77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15"/>
          <p:cNvGrpSpPr/>
          <p:nvPr/>
        </p:nvGrpSpPr>
        <p:grpSpPr>
          <a:xfrm>
            <a:off x="5163053" y="1260511"/>
            <a:ext cx="4310116" cy="1537755"/>
            <a:chOff x="2747580" y="1236976"/>
            <a:chExt cx="4310116" cy="1537755"/>
          </a:xfrm>
        </p:grpSpPr>
        <p:sp>
          <p:nvSpPr>
            <p:cNvPr id="26" name="Title 1 2"/>
            <p:cNvSpPr txBox="1">
              <a:spLocks/>
            </p:cNvSpPr>
            <p:nvPr/>
          </p:nvSpPr>
          <p:spPr>
            <a:xfrm>
              <a:off x="2747580" y="1236976"/>
              <a:ext cx="4310116" cy="6695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2800" dirty="0" smtClean="0">
                  <a:solidFill>
                    <a:srgbClr val="C00000"/>
                  </a:solidFill>
                  <a:latin typeface="Garamond" panose="02020404030301010803" pitchFamily="18" charset="0"/>
                </a:rPr>
                <a:t>Learning (Not Memorizing)</a:t>
              </a:r>
              <a:endParaRPr lang="en-US" sz="2800" dirty="0">
                <a:solidFill>
                  <a:srgbClr val="C00000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27" name="Straight Arrow Connector 17"/>
            <p:cNvCxnSpPr/>
            <p:nvPr/>
          </p:nvCxnSpPr>
          <p:spPr>
            <a:xfrm>
              <a:off x="4330262" y="2007476"/>
              <a:ext cx="0" cy="767255"/>
            </a:xfrm>
            <a:prstGeom prst="straightConnector1">
              <a:avLst/>
            </a:prstGeom>
            <a:ln w="76200">
              <a:solidFill>
                <a:srgbClr val="002C77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18"/>
          <p:cNvGrpSpPr/>
          <p:nvPr/>
        </p:nvGrpSpPr>
        <p:grpSpPr>
          <a:xfrm>
            <a:off x="4596368" y="3857297"/>
            <a:ext cx="2223811" cy="1512154"/>
            <a:chOff x="2370081" y="460360"/>
            <a:chExt cx="2223811" cy="1512154"/>
          </a:xfrm>
        </p:grpSpPr>
        <p:sp>
          <p:nvSpPr>
            <p:cNvPr id="29" name="Title 1 2"/>
            <p:cNvSpPr txBox="1">
              <a:spLocks/>
            </p:cNvSpPr>
            <p:nvPr/>
          </p:nvSpPr>
          <p:spPr>
            <a:xfrm>
              <a:off x="2370081" y="1302923"/>
              <a:ext cx="2223811" cy="6695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 smtClean="0">
                  <a:solidFill>
                    <a:srgbClr val="00B050"/>
                  </a:solidFill>
                  <a:latin typeface="Garamond" panose="02020404030301010803" pitchFamily="18" charset="0"/>
                </a:rPr>
                <a:t>Resource</a:t>
              </a:r>
              <a:endParaRPr lang="en-US" sz="2800" dirty="0">
                <a:solidFill>
                  <a:srgbClr val="00B050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30" name="Straight Arrow Connector 21"/>
            <p:cNvCxnSpPr/>
            <p:nvPr/>
          </p:nvCxnSpPr>
          <p:spPr>
            <a:xfrm flipV="1">
              <a:off x="3158358" y="460360"/>
              <a:ext cx="0" cy="877525"/>
            </a:xfrm>
            <a:prstGeom prst="straightConnector1">
              <a:avLst/>
            </a:prstGeom>
            <a:ln w="76200">
              <a:solidFill>
                <a:srgbClr val="002C77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573" y="1862741"/>
            <a:ext cx="2505425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9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Machine Learning: Formalization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7</a:t>
            </a:fld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32" name="Group 13"/>
          <p:cNvGrpSpPr/>
          <p:nvPr/>
        </p:nvGrpSpPr>
        <p:grpSpPr>
          <a:xfrm>
            <a:off x="778929" y="620308"/>
            <a:ext cx="10515600" cy="669591"/>
            <a:chOff x="778929" y="1271948"/>
            <a:chExt cx="10515600" cy="669591"/>
          </a:xfrm>
        </p:grpSpPr>
        <p:sp>
          <p:nvSpPr>
            <p:cNvPr id="34" name="Title 1 2 1"/>
            <p:cNvSpPr txBox="1">
              <a:spLocks/>
            </p:cNvSpPr>
            <p:nvPr/>
          </p:nvSpPr>
          <p:spPr>
            <a:xfrm>
              <a:off x="778929" y="1271948"/>
              <a:ext cx="10515600" cy="6695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 smtClean="0">
                  <a:latin typeface="Garamond" panose="02020404030301010803" pitchFamily="18" charset="0"/>
                </a:rPr>
                <a:t>Input:                                             </a:t>
              </a:r>
              <a:r>
                <a:rPr lang="en-US" sz="2400" b="1" dirty="0" smtClean="0">
                  <a:solidFill>
                    <a:srgbClr val="00B050"/>
                  </a:solidFill>
                  <a:latin typeface="Garamond" panose="02020404030301010803" pitchFamily="18" charset="0"/>
                </a:rPr>
                <a:t>(Housing information, e.g., size, #room, etc.) </a:t>
              </a:r>
              <a:endParaRPr lang="en-US" sz="2400" b="1" dirty="0">
                <a:solidFill>
                  <a:srgbClr val="00B050"/>
                </a:solidFill>
                <a:latin typeface="Garamond" panose="02020404030301010803" pitchFamily="18" charset="0"/>
              </a:endParaRPr>
            </a:p>
          </p:txBody>
        </p:sp>
        <p:pic>
          <p:nvPicPr>
            <p:cNvPr id="35" name="Picture 1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862" y="1468646"/>
              <a:ext cx="1013027" cy="268800"/>
            </a:xfrm>
            <a:prstGeom prst="rect">
              <a:avLst/>
            </a:prstGeom>
          </p:spPr>
        </p:pic>
      </p:grpSp>
      <p:sp>
        <p:nvSpPr>
          <p:cNvPr id="38" name="Title 1 3 1"/>
          <p:cNvSpPr txBox="1">
            <a:spLocks/>
          </p:cNvSpPr>
          <p:nvPr/>
        </p:nvSpPr>
        <p:spPr>
          <a:xfrm>
            <a:off x="778929" y="1512835"/>
            <a:ext cx="10515600" cy="669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latin typeface="Garamond" panose="02020404030301010803" pitchFamily="18" charset="0"/>
              </a:rPr>
              <a:t>Output:                                                                                                                </a:t>
            </a:r>
            <a:r>
              <a:rPr lang="en-US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(e.g., Price)</a:t>
            </a:r>
            <a:endParaRPr lang="en-US" sz="2400" b="1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41" name="Title 1 3 2 1"/>
          <p:cNvSpPr txBox="1">
            <a:spLocks/>
          </p:cNvSpPr>
          <p:nvPr/>
        </p:nvSpPr>
        <p:spPr>
          <a:xfrm>
            <a:off x="778929" y="2363033"/>
            <a:ext cx="10515600" cy="1143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latin typeface="Garamond" panose="02020404030301010803" pitchFamily="18" charset="0"/>
              </a:rPr>
              <a:t>Target Function:                                                     </a:t>
            </a:r>
            <a:r>
              <a:rPr lang="en-US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(Ideal price prediction formula</a:t>
            </a:r>
            <a:r>
              <a:rPr lang="en-US" sz="2400" b="1" dirty="0">
                <a:solidFill>
                  <a:srgbClr val="00B050"/>
                </a:solidFill>
                <a:latin typeface="Garamond" panose="02020404030301010803" pitchFamily="18" charset="0"/>
              </a:rPr>
              <a:t>)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 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44" name="Title 1 3 2 2 1"/>
          <p:cNvSpPr txBox="1">
            <a:spLocks/>
          </p:cNvSpPr>
          <p:nvPr/>
        </p:nvSpPr>
        <p:spPr>
          <a:xfrm>
            <a:off x="778929" y="3340478"/>
            <a:ext cx="10515600" cy="1143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latin typeface="Garamond" panose="02020404030301010803" pitchFamily="18" charset="0"/>
              </a:rPr>
              <a:t>Data:                                                                                           </a:t>
            </a:r>
            <a:r>
              <a:rPr lang="en-US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(Historical records)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 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47" name="Title 1 3 2 2 2 2"/>
          <p:cNvSpPr txBox="1">
            <a:spLocks/>
          </p:cNvSpPr>
          <p:nvPr/>
        </p:nvSpPr>
        <p:spPr>
          <a:xfrm>
            <a:off x="776950" y="4984483"/>
            <a:ext cx="10515600" cy="1143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endParaRPr lang="en-US" sz="2400" dirty="0" smtClean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Goal of Machine Learning: </a:t>
            </a:r>
            <a:endParaRPr lang="en-US" sz="24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49" name="Title 1 2 2"/>
          <p:cNvSpPr txBox="1">
            <a:spLocks/>
          </p:cNvSpPr>
          <p:nvPr/>
        </p:nvSpPr>
        <p:spPr>
          <a:xfrm>
            <a:off x="2915987" y="2873634"/>
            <a:ext cx="2223811" cy="669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 smtClean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f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is unknown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53" name="Title 1 3 2 2 2 1"/>
          <p:cNvSpPr txBox="1">
            <a:spLocks/>
          </p:cNvSpPr>
          <p:nvPr/>
        </p:nvSpPr>
        <p:spPr>
          <a:xfrm>
            <a:off x="778928" y="4250190"/>
            <a:ext cx="11184471" cy="1143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Approximation Function (or </a:t>
            </a:r>
            <a:r>
              <a:rPr lang="en-US" altLang="zh-CN" sz="24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Model</a:t>
            </a:r>
            <a:r>
              <a:rPr lang="en-US" sz="2400" dirty="0" smtClean="0">
                <a:solidFill>
                  <a:srgbClr val="0070C0"/>
                </a:solidFill>
                <a:latin typeface="Garamond" panose="02020404030301010803" pitchFamily="18" charset="0"/>
              </a:rPr>
              <a:t>            ):                          </a:t>
            </a:r>
            <a:r>
              <a:rPr lang="en-US" sz="2400" b="1" dirty="0" smtClean="0">
                <a:solidFill>
                  <a:srgbClr val="0070C0"/>
                </a:solidFill>
                <a:latin typeface="Garamond" panose="02020404030301010803" pitchFamily="18" charset="0"/>
              </a:rPr>
              <a:t>(Min. in-sample/train error)</a:t>
            </a:r>
            <a:endParaRPr lang="en-US" sz="2400" b="1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Garamond" panose="02020404030301010803" pitchFamily="18" charset="0"/>
              </a:rPr>
              <a:t>where in-sample error is  </a:t>
            </a:r>
            <a:endParaRPr lang="en-US" sz="2400" dirty="0">
              <a:latin typeface="Garamond" panose="02020404030301010803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646465"/>
              </p:ext>
            </p:extLst>
          </p:nvPr>
        </p:nvGraphicFramePr>
        <p:xfrm>
          <a:off x="1952380" y="1386267"/>
          <a:ext cx="3440113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5" name="Equation" r:id="rId6" imgW="1485720" imgH="431640" progId="Equation.DSMT4">
                  <p:embed/>
                </p:oleObj>
              </mc:Choice>
              <mc:Fallback>
                <p:oleObj name="Equation" r:id="rId6" imgW="1485720" imgH="43164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380" y="1386267"/>
                        <a:ext cx="3440113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514265"/>
              </p:ext>
            </p:extLst>
          </p:nvPr>
        </p:nvGraphicFramePr>
        <p:xfrm>
          <a:off x="4100747" y="5578257"/>
          <a:ext cx="44989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6" name="Equation" r:id="rId8" imgW="1942920" imgH="330120" progId="Equation.DSMT4">
                  <p:embed/>
                </p:oleObj>
              </mc:Choice>
              <mc:Fallback>
                <p:oleObj name="Equation" r:id="rId8" imgW="1942920" imgH="33012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747" y="5578257"/>
                        <a:ext cx="449897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584124"/>
              </p:ext>
            </p:extLst>
          </p:nvPr>
        </p:nvGraphicFramePr>
        <p:xfrm>
          <a:off x="5073197" y="4312783"/>
          <a:ext cx="96996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7" name="Equation" r:id="rId10" imgW="419040" imgH="241200" progId="Equation.DSMT4">
                  <p:embed/>
                </p:oleObj>
              </mc:Choice>
              <mc:Fallback>
                <p:oleObj name="Equation" r:id="rId10" imgW="419040" imgH="241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3197" y="4312783"/>
                        <a:ext cx="969963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074843"/>
              </p:ext>
            </p:extLst>
          </p:nvPr>
        </p:nvGraphicFramePr>
        <p:xfrm>
          <a:off x="6319158" y="4300309"/>
          <a:ext cx="16176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8" name="Equation" r:id="rId12" imgW="698400" imgH="241200" progId="Equation.DSMT4">
                  <p:embed/>
                </p:oleObj>
              </mc:Choice>
              <mc:Fallback>
                <p:oleObj name="Equation" r:id="rId12" imgW="698400" imgH="241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9158" y="4300309"/>
                        <a:ext cx="1617663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882989"/>
              </p:ext>
            </p:extLst>
          </p:nvPr>
        </p:nvGraphicFramePr>
        <p:xfrm>
          <a:off x="2915987" y="2501178"/>
          <a:ext cx="16176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9" name="Equation" r:id="rId14" imgW="698400" imgH="203040" progId="Equation.DSMT4">
                  <p:embed/>
                </p:oleObj>
              </mc:Choice>
              <mc:Fallback>
                <p:oleObj name="Equation" r:id="rId14" imgW="698400" imgH="20304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987" y="2501178"/>
                        <a:ext cx="161766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138145"/>
              </p:ext>
            </p:extLst>
          </p:nvPr>
        </p:nvGraphicFramePr>
        <p:xfrm>
          <a:off x="1684862" y="3543225"/>
          <a:ext cx="3145706" cy="473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0" name="Equation" r:id="rId16" imgW="1511280" imgH="228600" progId="Equation.DSMT4">
                  <p:embed/>
                </p:oleObj>
              </mc:Choice>
              <mc:Fallback>
                <p:oleObj name="Equation" r:id="rId16" imgW="1511280" imgH="228600" progId="Equation.DSMT4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4862" y="3543225"/>
                        <a:ext cx="3145706" cy="4736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8534400" y="5643955"/>
            <a:ext cx="3624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(Min. out-of-sample/test error)</a:t>
            </a:r>
            <a:endParaRPr lang="en-US" sz="2400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355398"/>
              </p:ext>
            </p:extLst>
          </p:nvPr>
        </p:nvGraphicFramePr>
        <p:xfrm>
          <a:off x="3864883" y="4746625"/>
          <a:ext cx="3155950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1" name="Equation" r:id="rId18" imgW="1650960" imgH="431640" progId="Equation.DSMT4">
                  <p:embed/>
                </p:oleObj>
              </mc:Choice>
              <mc:Fallback>
                <p:oleObj name="Equation" r:id="rId18" imgW="1650960" imgH="43164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4883" y="4746625"/>
                        <a:ext cx="3155950" cy="82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338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Machine Learning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8</a:t>
            </a:fld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8" name="Group 16"/>
          <p:cNvGrpSpPr/>
          <p:nvPr/>
        </p:nvGrpSpPr>
        <p:grpSpPr>
          <a:xfrm>
            <a:off x="189575" y="2491535"/>
            <a:ext cx="5362141" cy="3854836"/>
            <a:chOff x="1562702" y="2731134"/>
            <a:chExt cx="4897477" cy="3804440"/>
          </a:xfrm>
        </p:grpSpPr>
        <p:grpSp>
          <p:nvGrpSpPr>
            <p:cNvPr id="29" name="Group 17"/>
            <p:cNvGrpSpPr/>
            <p:nvPr/>
          </p:nvGrpSpPr>
          <p:grpSpPr>
            <a:xfrm>
              <a:off x="1562702" y="2731134"/>
              <a:ext cx="4897477" cy="3743385"/>
              <a:chOff x="54534" y="2327378"/>
              <a:chExt cx="4897477" cy="3743385"/>
            </a:xfrm>
          </p:grpSpPr>
          <p:pic>
            <p:nvPicPr>
              <p:cNvPr id="31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2327378"/>
                <a:ext cx="3600450" cy="3343275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3848843" y="5670653"/>
                <a:ext cx="1103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 smtClean="0">
                    <a:latin typeface="Garamond" panose="02020404030301010803" pitchFamily="18" charset="0"/>
                  </a:rPr>
                  <a:t>X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4534" y="2350943"/>
                <a:ext cx="1103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 smtClean="0">
                    <a:latin typeface="Garamond" panose="02020404030301010803" pitchFamily="18" charset="0"/>
                  </a:rPr>
                  <a:t>Y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2301593" y="5865983"/>
              <a:ext cx="1522019" cy="6695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 smtClean="0">
                  <a:latin typeface="Garamond" panose="02020404030301010803" pitchFamily="18" charset="0"/>
                </a:rPr>
                <a:t>From </a:t>
              </a:r>
              <a:r>
                <a:rPr lang="en-US" altLang="zh-CN" sz="1200" dirty="0" smtClean="0">
                  <a:latin typeface="Garamond" panose="02020404030301010803" pitchFamily="18" charset="0"/>
                </a:rPr>
                <a:t>ESL</a:t>
              </a:r>
              <a:endParaRPr lang="en-US" sz="1200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46" name="Group 29"/>
          <p:cNvGrpSpPr/>
          <p:nvPr/>
        </p:nvGrpSpPr>
        <p:grpSpPr>
          <a:xfrm>
            <a:off x="6346371" y="2480649"/>
            <a:ext cx="5431972" cy="3898380"/>
            <a:chOff x="6488975" y="2731134"/>
            <a:chExt cx="4838102" cy="3804440"/>
          </a:xfrm>
        </p:grpSpPr>
        <p:grpSp>
          <p:nvGrpSpPr>
            <p:cNvPr id="48" name="Group 30"/>
            <p:cNvGrpSpPr/>
            <p:nvPr/>
          </p:nvGrpSpPr>
          <p:grpSpPr>
            <a:xfrm>
              <a:off x="6488975" y="2731134"/>
              <a:ext cx="4838102" cy="3741410"/>
              <a:chOff x="4980807" y="2327378"/>
              <a:chExt cx="4838102" cy="3741410"/>
            </a:xfrm>
          </p:grpSpPr>
          <p:pic>
            <p:nvPicPr>
              <p:cNvPr id="56" name="Picture 3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8944" y="2327378"/>
                <a:ext cx="3638550" cy="3343275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8715741" y="5668678"/>
                <a:ext cx="1103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 smtClean="0">
                    <a:latin typeface="Garamond" panose="02020404030301010803" pitchFamily="18" charset="0"/>
                  </a:rPr>
                  <a:t>X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980807" y="2348968"/>
                <a:ext cx="1103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 smtClean="0">
                    <a:latin typeface="Garamond" panose="02020404030301010803" pitchFamily="18" charset="0"/>
                  </a:rPr>
                  <a:t>Y</a:t>
                </a:r>
                <a:endParaRPr lang="en-US" sz="2000" b="1" dirty="0"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55" name="Title 1"/>
            <p:cNvSpPr txBox="1">
              <a:spLocks/>
            </p:cNvSpPr>
            <p:nvPr/>
          </p:nvSpPr>
          <p:spPr>
            <a:xfrm>
              <a:off x="7128316" y="5865983"/>
              <a:ext cx="1522019" cy="66959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 smtClean="0">
                  <a:latin typeface="Garamond" panose="02020404030301010803" pitchFamily="18" charset="0"/>
                </a:rPr>
                <a:t>From </a:t>
              </a:r>
              <a:r>
                <a:rPr lang="en-US" altLang="zh-CN" sz="1200" dirty="0" smtClean="0">
                  <a:latin typeface="Garamond" panose="02020404030301010803" pitchFamily="18" charset="0"/>
                </a:rPr>
                <a:t>ESL</a:t>
              </a:r>
              <a:endParaRPr lang="en-US" sz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59" name="Title 1 2 1"/>
          <p:cNvSpPr txBox="1">
            <a:spLocks/>
          </p:cNvSpPr>
          <p:nvPr/>
        </p:nvSpPr>
        <p:spPr>
          <a:xfrm>
            <a:off x="63500" y="609600"/>
            <a:ext cx="12041414" cy="58673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Example: Simple Classification With Traditional Machine Learning Methods on </a:t>
            </a:r>
          </a:p>
          <a:p>
            <a:pPr lvl="0">
              <a:lnSpc>
                <a:spcPct val="150000"/>
              </a:lnSpc>
              <a:tabLst>
                <a:tab pos="4800600" algn="l"/>
              </a:tabLst>
            </a:pPr>
            <a:r>
              <a:rPr lang="en-US" altLang="zh-CN" sz="2800" kern="0" dirty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 </a:t>
            </a:r>
            <a:r>
              <a:rPr lang="en-US" altLang="zh-CN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                   Nonlinear-Pattern Data</a:t>
            </a:r>
          </a:p>
        </p:txBody>
      </p:sp>
      <p:sp>
        <p:nvSpPr>
          <p:cNvPr id="60" name="矩形 59"/>
          <p:cNvSpPr/>
          <p:nvPr/>
        </p:nvSpPr>
        <p:spPr>
          <a:xfrm>
            <a:off x="1779152" y="1993495"/>
            <a:ext cx="24994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00B050"/>
                </a:solidFill>
                <a:latin typeface="Garamond" panose="02020404030301010803" pitchFamily="18" charset="0"/>
              </a:rPr>
              <a:t>Underfit</a:t>
            </a:r>
            <a:r>
              <a:rPr lang="en-US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: Bias</a:t>
            </a:r>
            <a:endParaRPr lang="en-US" sz="2400" b="1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659955" y="1978980"/>
            <a:ext cx="289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00B050"/>
                </a:solidFill>
                <a:latin typeface="Garamond" panose="02020404030301010803" pitchFamily="18" charset="0"/>
              </a:rPr>
              <a:t>Overfit</a:t>
            </a:r>
            <a:r>
              <a:rPr lang="en-US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: Variance</a:t>
            </a:r>
            <a:endParaRPr lang="en-US" sz="2400" b="1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86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51"/>
          <p:cNvSpPr/>
          <p:nvPr/>
        </p:nvSpPr>
        <p:spPr>
          <a:xfrm>
            <a:off x="0" y="5"/>
            <a:ext cx="12192000" cy="454305"/>
          </a:xfrm>
          <a:prstGeom prst="rect">
            <a:avLst/>
          </a:prstGeom>
          <a:solidFill>
            <a:srgbClr val="002C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93785" y="5"/>
            <a:ext cx="11949723" cy="513761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  <a:latin typeface="Book Antiqua" pitchFamily="18" charset="0"/>
                <a:cs typeface="Times New Roman" panose="02020603050405020304" pitchFamily="18" charset="0"/>
              </a:rPr>
              <a:t>Traditional Machine Learning</a:t>
            </a:r>
            <a:endParaRPr lang="en-US" sz="3200" dirty="0">
              <a:solidFill>
                <a:schemeClr val="bg1"/>
              </a:solidFill>
              <a:latin typeface="Book Antiqua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菱形 19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菱形 32"/>
          <p:cNvSpPr/>
          <p:nvPr/>
        </p:nvSpPr>
        <p:spPr>
          <a:xfrm>
            <a:off x="1536703" y="12703"/>
            <a:ext cx="12700" cy="127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日期占位符 3"/>
          <p:cNvSpPr txBox="1">
            <a:spLocks/>
          </p:cNvSpPr>
          <p:nvPr/>
        </p:nvSpPr>
        <p:spPr>
          <a:xfrm>
            <a:off x="51277" y="6585261"/>
            <a:ext cx="4419600" cy="32130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âlandlineâçå¾çæç´¢ç»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149322">
              <a:tabLst/>
            </a:pPr>
            <a:fld id="{997B026C-552D-4A88-B834-CE1D418528E3}" type="slidenum">
              <a:rPr lang="en-US" smtClean="0">
                <a:solidFill>
                  <a:prstClr val="white"/>
                </a:solidFill>
              </a:rPr>
              <a:pPr defTabSz="1149322">
                <a:tabLst/>
              </a:pPr>
              <a:t>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9" name="Title 1 2 1"/>
          <p:cNvSpPr txBox="1">
            <a:spLocks/>
          </p:cNvSpPr>
          <p:nvPr/>
        </p:nvSpPr>
        <p:spPr>
          <a:xfrm>
            <a:off x="63500" y="468082"/>
            <a:ext cx="12041414" cy="611717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r>
              <a:rPr lang="en-US" altLang="zh-CN" sz="28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Generalization Error Bound on Test Data (i.e., Out-of-sample):</a:t>
            </a: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342900" lvl="0" indent="-342900">
              <a:lnSpc>
                <a:spcPct val="150000"/>
              </a:lnSpc>
              <a:buFont typeface="Wingdings"/>
              <a:buChar char=""/>
              <a:tabLst>
                <a:tab pos="4800600" algn="l"/>
              </a:tabLst>
            </a:pPr>
            <a:endParaRPr lang="en-US" altLang="zh-CN" sz="2800" kern="0" dirty="0" smtClean="0">
              <a:solidFill>
                <a:srgbClr val="000000"/>
              </a:solidFill>
              <a:latin typeface="Garamond" pitchFamily="18" charset="0"/>
              <a:ea typeface="+mn-ea"/>
              <a:cs typeface="Times New Roman"/>
            </a:endParaRPr>
          </a:p>
          <a:p>
            <a:pPr marL="457200" lvl="0" indent="-457200">
              <a:lnSpc>
                <a:spcPct val="15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en-US" altLang="zh-CN" sz="2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M: reflects the complexity of model</a:t>
            </a:r>
          </a:p>
          <a:p>
            <a:pPr marL="457200" lvl="0" indent="-457200">
              <a:lnSpc>
                <a:spcPct val="15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en-US" altLang="zh-CN" sz="2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N: number of training samples</a:t>
            </a:r>
          </a:p>
          <a:p>
            <a:pPr marL="457200" lvl="0" indent="-457200">
              <a:lnSpc>
                <a:spcPct val="15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el-GR" altLang="zh-CN" sz="2000" kern="0" dirty="0" smtClean="0">
                <a:solidFill>
                  <a:srgbClr val="000000"/>
                </a:solidFill>
                <a:latin typeface="Cambria" pitchFamily="18" charset="0"/>
                <a:ea typeface="Cambria" pitchFamily="18" charset="0"/>
                <a:cs typeface="Times New Roman"/>
              </a:rPr>
              <a:t>ε</a:t>
            </a:r>
            <a:r>
              <a:rPr lang="en-US" altLang="zh-CN" sz="2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: How much you can tolerate your</a:t>
            </a:r>
          </a:p>
          <a:p>
            <a:pPr marL="457200" lvl="0" indent="-457200">
              <a:lnSpc>
                <a:spcPct val="15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en-US" altLang="zh-CN" sz="2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    In-sample error to be different from</a:t>
            </a:r>
          </a:p>
          <a:p>
            <a:pPr marL="457200" lvl="0" indent="-457200">
              <a:lnSpc>
                <a:spcPct val="150000"/>
              </a:lnSpc>
              <a:buFont typeface="Arial" pitchFamily="34" charset="0"/>
              <a:buChar char="•"/>
              <a:tabLst>
                <a:tab pos="4800600" algn="l"/>
              </a:tabLst>
            </a:pPr>
            <a:r>
              <a:rPr lang="en-US" altLang="zh-CN" sz="2000" kern="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Times New Roman"/>
              </a:rPr>
              <a:t>    Out-of-sample error</a:t>
            </a:r>
          </a:p>
          <a:p>
            <a:pPr lvl="0">
              <a:lnSpc>
                <a:spcPct val="150000"/>
              </a:lnSpc>
              <a:tabLst>
                <a:tab pos="4800600" algn="l"/>
              </a:tabLst>
            </a:pPr>
            <a:r>
              <a:rPr lang="en-US" altLang="zh-CN" sz="2800" kern="0" dirty="0">
                <a:solidFill>
                  <a:srgbClr val="FF0000"/>
                </a:solidFill>
                <a:latin typeface="Garamond" pitchFamily="18" charset="0"/>
                <a:ea typeface="+mn-ea"/>
                <a:cs typeface="Times New Roman"/>
              </a:rPr>
              <a:t>♥</a:t>
            </a:r>
            <a:endParaRPr lang="en-US" altLang="zh-CN" sz="2800" kern="0" dirty="0" smtClean="0">
              <a:solidFill>
                <a:srgbClr val="FF0000"/>
              </a:solidFill>
              <a:latin typeface="Garamond" pitchFamily="18" charset="0"/>
              <a:ea typeface="+mn-ea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733631"/>
              </p:ext>
            </p:extLst>
          </p:nvPr>
        </p:nvGraphicFramePr>
        <p:xfrm>
          <a:off x="526597" y="1030205"/>
          <a:ext cx="6941004" cy="1882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5" name="Equation" r:id="rId4" imgW="4000320" imgH="1091880" progId="Equation.DSMT4">
                  <p:embed/>
                </p:oleObj>
              </mc:Choice>
              <mc:Fallback>
                <p:oleObj name="Equation" r:id="rId4" imgW="4000320" imgH="109188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97" y="1030205"/>
                        <a:ext cx="6941004" cy="1882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" descr="C:\Users\MOZART~1\AppData\Local\Temp\snap_screen_2019022501103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3" y="2433328"/>
            <a:ext cx="4987610" cy="345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7467601" y="1971663"/>
            <a:ext cx="34725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Bias-Variance Tradeoff</a:t>
            </a:r>
            <a:endParaRPr lang="en-US" sz="2400" b="1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  <p:pic>
        <p:nvPicPr>
          <p:cNvPr id="27" name="Picture 2" descr="C:\Users\MOZART~1\AppData\Local\Temp\snap_screen_2018101821013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576" y="5883405"/>
            <a:ext cx="5504871" cy="67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207;p32"/>
          <p:cNvSpPr/>
          <p:nvPr/>
        </p:nvSpPr>
        <p:spPr>
          <a:xfrm>
            <a:off x="7137814" y="2433328"/>
            <a:ext cx="1037358" cy="315570"/>
          </a:xfrm>
          <a:prstGeom prst="wedgeRectCallout">
            <a:avLst>
              <a:gd name="adj1" fmla="val -51800"/>
              <a:gd name="adj2" fmla="val 125560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1" dirty="0" err="1" smtClean="0">
                <a:solidFill>
                  <a:srgbClr val="0000FF"/>
                </a:solidFill>
                <a:latin typeface="Georgia" pitchFamily="18" charset="0"/>
              </a:rPr>
              <a:t>Underfit</a:t>
            </a:r>
            <a:endParaRPr sz="1400" b="1" i="0" u="none" strike="noStrike" cap="none" dirty="0">
              <a:solidFill>
                <a:srgbClr val="0000FF"/>
              </a:solidFill>
              <a:latin typeface="Georgia" pitchFamily="18" charset="0"/>
              <a:sym typeface="Arial"/>
            </a:endParaRPr>
          </a:p>
        </p:txBody>
      </p:sp>
      <p:sp>
        <p:nvSpPr>
          <p:cNvPr id="34" name="Google Shape;207;p32"/>
          <p:cNvSpPr/>
          <p:nvPr/>
        </p:nvSpPr>
        <p:spPr>
          <a:xfrm>
            <a:off x="9097243" y="2444783"/>
            <a:ext cx="1037358" cy="315570"/>
          </a:xfrm>
          <a:prstGeom prst="wedgeRectCallout">
            <a:avLst>
              <a:gd name="adj1" fmla="val 58384"/>
              <a:gd name="adj2" fmla="val 115212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1" dirty="0" err="1" smtClean="0">
                <a:solidFill>
                  <a:srgbClr val="FF0000"/>
                </a:solidFill>
                <a:latin typeface="Georgia" pitchFamily="18" charset="0"/>
              </a:rPr>
              <a:t>Overfit</a:t>
            </a:r>
            <a:endParaRPr sz="1400" b="1" i="0" u="none" strike="noStrike" cap="none" dirty="0">
              <a:solidFill>
                <a:srgbClr val="FF0000"/>
              </a:solidFill>
              <a:latin typeface="Georgia" pitchFamily="18" charset="0"/>
              <a:sym typeface="Arial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694283"/>
              </p:ext>
            </p:extLst>
          </p:nvPr>
        </p:nvGraphicFramePr>
        <p:xfrm>
          <a:off x="477156" y="5454846"/>
          <a:ext cx="4826935" cy="922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6" name="Equation" r:id="rId8" imgW="2527200" imgH="482400" progId="Equation.DSMT4">
                  <p:embed/>
                </p:oleObj>
              </mc:Choice>
              <mc:Fallback>
                <p:oleObj name="Equation" r:id="rId8" imgW="2527200" imgH="4824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156" y="5454846"/>
                        <a:ext cx="4826935" cy="9224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229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415.448"/>
  <p:tag name="LATEXADDIN" val="\documentclass{article}&#10;\usepackage{amsmath}&#10;\usepackage{amssymb}&#10;\usepackage{amsfonts}&#10;\pagestyle{empty}&#10;\usepackage{bm}&#10;\begin{document}&#10;&#10;$\bm{X}\in\mathbb{R}^d$&#10;&#10;&#10;\end{document}"/>
  <p:tag name="IGUANATEXSIZE" val="24"/>
  <p:tag name="IGUANATEXCURSOR" val="87"/>
  <p:tag name="TRANSPARENCY" val="True"/>
  <p:tag name="FILENAME" val=""/>
  <p:tag name="LATEXENGINEID" val="0"/>
  <p:tag name="TEMPFOLDER" val="c:\Temp2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knowledge_master1-3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85000"/>
            <a:lumOff val="1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>
          <a:solidFill>
            <a:srgbClr val="002C77"/>
          </a:solidFill>
          <a:prstDash val="solid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53496</TotalTime>
  <Words>1222</Words>
  <Application>Microsoft Office PowerPoint</Application>
  <PresentationFormat>自定义</PresentationFormat>
  <Paragraphs>347</Paragraphs>
  <Slides>36</Slides>
  <Notes>36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8" baseType="lpstr">
      <vt:lpstr>knowledge_master1-3_theme</vt:lpstr>
      <vt:lpstr>Equation</vt:lpstr>
      <vt:lpstr>PowerPoint 演示文稿</vt:lpstr>
      <vt:lpstr>AlphaGo Defeats Best Players, But…</vt:lpstr>
      <vt:lpstr>Baidu AI Brain Wins In Face-Recognition Competitions</vt:lpstr>
      <vt:lpstr>Machine Learning And Deep Learning</vt:lpstr>
      <vt:lpstr>How Does Machine Learns ?</vt:lpstr>
      <vt:lpstr>How Does Machine Learns ?</vt:lpstr>
      <vt:lpstr>Machine Learning: Formalization</vt:lpstr>
      <vt:lpstr>Machine Learning</vt:lpstr>
      <vt:lpstr>Traditional Machine Learning</vt:lpstr>
      <vt:lpstr>Traditional Machine Learning</vt:lpstr>
      <vt:lpstr>PowerPoint 演示文稿</vt:lpstr>
      <vt:lpstr>Deep Learning</vt:lpstr>
      <vt:lpstr>Neural Networks: Activation Function</vt:lpstr>
      <vt:lpstr>Neural Networks: Non-Linear Activation Function</vt:lpstr>
      <vt:lpstr>Neural Networks: Structure</vt:lpstr>
      <vt:lpstr>Neural Networks: Deep Neural Networks</vt:lpstr>
      <vt:lpstr>Neural Networks: Training Procedures</vt:lpstr>
      <vt:lpstr>Neural Networks: FeedForward</vt:lpstr>
      <vt:lpstr>Neural Networks: BackPropagation</vt:lpstr>
      <vt:lpstr>Neural Networks: BackPropagation</vt:lpstr>
      <vt:lpstr>Neural Networks: Summary</vt:lpstr>
      <vt:lpstr>PowerPoint 演示文稿</vt:lpstr>
      <vt:lpstr>Neural Networks: Limitation I</vt:lpstr>
      <vt:lpstr>Neural Networks: Limitation II</vt:lpstr>
      <vt:lpstr>Neural Networks: Limitation III</vt:lpstr>
      <vt:lpstr>Neural Networks: Limitation IV</vt:lpstr>
      <vt:lpstr>Neural Networks: Limitation IV</vt:lpstr>
      <vt:lpstr>Neural Networks: Limitation IV</vt:lpstr>
      <vt:lpstr>Neural Networks: CNN</vt:lpstr>
      <vt:lpstr>Neural Networks: CNN</vt:lpstr>
      <vt:lpstr>Neural Networks: Alternative Variants</vt:lpstr>
      <vt:lpstr>PowerPoint 演示文稿</vt:lpstr>
      <vt:lpstr>Neural Networks: Applications</vt:lpstr>
      <vt:lpstr>Neural Networks: Applications</vt:lpstr>
      <vt:lpstr>One Sentence for Machine Learning And Deep Learning</vt:lpstr>
      <vt:lpstr>PowerPoint 演示文稿</vt:lpstr>
    </vt:vector>
  </TitlesOfParts>
  <Company>National University of Singapore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Basics</dc:title>
  <dc:creator>Jin Chen</dc:creator>
  <cp:lastModifiedBy>yunkun zhao</cp:lastModifiedBy>
  <cp:revision>920</cp:revision>
  <dcterms:created xsi:type="dcterms:W3CDTF">2018-08-15T02:25:36Z</dcterms:created>
  <dcterms:modified xsi:type="dcterms:W3CDTF">2019-02-28T10:24:43Z</dcterms:modified>
</cp:coreProperties>
</file>